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0" r:id="rId4"/>
    <p:sldMasterId id="2147483692" r:id="rId5"/>
    <p:sldMasterId id="2147483710" r:id="rId6"/>
    <p:sldMasterId id="2147483722" r:id="rId7"/>
    <p:sldMasterId id="2147483733" r:id="rId8"/>
  </p:sldMasterIdLst>
  <p:notesMasterIdLst>
    <p:notesMasterId r:id="rId62"/>
  </p:notesMasterIdLst>
  <p:sldIdLst>
    <p:sldId id="262" r:id="rId9"/>
    <p:sldId id="267" r:id="rId10"/>
    <p:sldId id="268" r:id="rId11"/>
    <p:sldId id="269" r:id="rId12"/>
    <p:sldId id="270" r:id="rId13"/>
    <p:sldId id="271" r:id="rId14"/>
    <p:sldId id="272" r:id="rId15"/>
    <p:sldId id="273" r:id="rId16"/>
    <p:sldId id="274" r:id="rId17"/>
    <p:sldId id="275" r:id="rId18"/>
    <p:sldId id="276" r:id="rId19"/>
    <p:sldId id="277" r:id="rId20"/>
    <p:sldId id="263"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64" r:id="rId34"/>
    <p:sldId id="299" r:id="rId35"/>
    <p:sldId id="300" r:id="rId36"/>
    <p:sldId id="301"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265" r:id="rId51"/>
    <p:sldId id="278" r:id="rId52"/>
    <p:sldId id="279" r:id="rId53"/>
    <p:sldId id="280" r:id="rId54"/>
    <p:sldId id="281" r:id="rId55"/>
    <p:sldId id="282" r:id="rId56"/>
    <p:sldId id="283" r:id="rId57"/>
    <p:sldId id="284" r:id="rId58"/>
    <p:sldId id="285" r:id="rId59"/>
    <p:sldId id="286" r:id="rId60"/>
    <p:sldId id="26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94"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D07021-D4A5-4F25-AF2F-2EDFF0277E54}" type="datetimeFigureOut">
              <a:rPr lang="en-US" smtClean="0"/>
              <a:t>2/10/2014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9FB82B-0DDC-444D-9B88-B0FE4F7D6CCF}" type="slidenum">
              <a:rPr lang="en-US" smtClean="0"/>
              <a:t>‹#›</a:t>
            </a:fld>
            <a:endParaRPr lang="en-US"/>
          </a:p>
        </p:txBody>
      </p:sp>
    </p:spTree>
    <p:extLst>
      <p:ext uri="{BB962C8B-B14F-4D97-AF65-F5344CB8AC3E}">
        <p14:creationId xmlns:p14="http://schemas.microsoft.com/office/powerpoint/2010/main" val="221217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35946ED-269D-4F45-AC06-16D99A2E2449}" type="slidenum">
              <a:rPr lang="en-US">
                <a:solidFill>
                  <a:prstClr val="black"/>
                </a:solidFill>
              </a:rPr>
              <a:pPr/>
              <a:t>3</a:t>
            </a:fld>
            <a:endParaRPr lang="en-US" dirty="0">
              <a:solidFill>
                <a:prstClr val="black"/>
              </a:solidFill>
            </a:endParaRPr>
          </a:p>
        </p:txBody>
      </p:sp>
      <p:sp>
        <p:nvSpPr>
          <p:cNvPr id="33794" name="Rectangle 2"/>
          <p:cNvSpPr>
            <a:spLocks noGrp="1" noRot="1" noChangeAspect="1" noChangeArrowheads="1" noTextEdit="1"/>
          </p:cNvSpPr>
          <p:nvPr>
            <p:ph type="sldImg"/>
          </p:nvPr>
        </p:nvSpPr>
        <p:spPr>
          <a:xfrm>
            <a:off x="1143000" y="685800"/>
            <a:ext cx="4573588" cy="3429000"/>
          </a:xfrm>
          <a:ln/>
        </p:spPr>
      </p:sp>
      <p:sp>
        <p:nvSpPr>
          <p:cNvPr id="337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4116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1143000" y="685800"/>
            <a:ext cx="4572000" cy="3429000"/>
          </a:xfrm>
          <a:ln/>
        </p:spPr>
      </p:sp>
      <p:sp>
        <p:nvSpPr>
          <p:cNvPr id="16387" name="Notes Placeholder 2"/>
          <p:cNvSpPr>
            <a:spLocks noGrp="1"/>
          </p:cNvSpPr>
          <p:nvPr>
            <p:ph type="body" idx="1"/>
          </p:nvPr>
        </p:nvSpPr>
        <p:spPr>
          <a:noFill/>
          <a:ln/>
        </p:spPr>
        <p:txBody>
          <a:bodyPr/>
          <a:lstStyle/>
          <a:p>
            <a:endParaRPr lang="en-US" smtClean="0"/>
          </a:p>
        </p:txBody>
      </p:sp>
      <p:sp>
        <p:nvSpPr>
          <p:cNvPr id="16388" name="Slide Number Placeholder 3"/>
          <p:cNvSpPr>
            <a:spLocks noGrp="1"/>
          </p:cNvSpPr>
          <p:nvPr>
            <p:ph type="sldNum" sz="quarter" idx="5"/>
          </p:nvPr>
        </p:nvSpPr>
        <p:spPr>
          <a:noFill/>
        </p:spPr>
        <p:txBody>
          <a:bodyPr/>
          <a:lstStyle/>
          <a:p>
            <a:fld id="{EA909720-3993-4358-B95B-2017CB0D4BEA}"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2373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143000" y="685800"/>
            <a:ext cx="4572000" cy="3429000"/>
          </a:xfrm>
          <a:ln/>
        </p:spPr>
      </p:sp>
      <p:sp>
        <p:nvSpPr>
          <p:cNvPr id="22531" name="Notes Placeholder 2"/>
          <p:cNvSpPr>
            <a:spLocks noGrp="1"/>
          </p:cNvSpPr>
          <p:nvPr>
            <p:ph type="body" idx="1"/>
          </p:nvPr>
        </p:nvSpPr>
        <p:spPr>
          <a:noFill/>
          <a:ln/>
        </p:spPr>
        <p:txBody>
          <a:bodyPr/>
          <a:lstStyle/>
          <a:p>
            <a:pPr marL="226712" indent="-226712"/>
            <a:endParaRPr lang="en-US" dirty="0" smtClean="0"/>
          </a:p>
        </p:txBody>
      </p:sp>
      <p:sp>
        <p:nvSpPr>
          <p:cNvPr id="22532" name="Slide Number Placeholder 3"/>
          <p:cNvSpPr>
            <a:spLocks noGrp="1"/>
          </p:cNvSpPr>
          <p:nvPr>
            <p:ph type="sldNum" sz="quarter" idx="5"/>
          </p:nvPr>
        </p:nvSpPr>
        <p:spPr>
          <a:noFill/>
        </p:spPr>
        <p:txBody>
          <a:bodyPr/>
          <a:lstStyle/>
          <a:p>
            <a:fld id="{3201674E-A69F-47A1-91DD-D867C923ECAC}"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5884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197700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437468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43000" y="685800"/>
            <a:ext cx="4572000" cy="3429000"/>
          </a:xfrm>
          <a:ln/>
        </p:spPr>
      </p:sp>
      <p:sp>
        <p:nvSpPr>
          <p:cNvPr id="19459" name="Notes Placeholder 2"/>
          <p:cNvSpPr>
            <a:spLocks noGrp="1"/>
          </p:cNvSpPr>
          <p:nvPr>
            <p:ph type="body" idx="1"/>
          </p:nvPr>
        </p:nvSpPr>
        <p:spPr>
          <a:noFill/>
          <a:ln/>
        </p:spPr>
        <p:txBody>
          <a:bodyPr/>
          <a:lstStyle/>
          <a:p>
            <a:endParaRPr lang="en-US" sz="1100" dirty="0"/>
          </a:p>
        </p:txBody>
      </p:sp>
      <p:sp>
        <p:nvSpPr>
          <p:cNvPr id="19460" name="Slide Number Placeholder 3"/>
          <p:cNvSpPr>
            <a:spLocks noGrp="1"/>
          </p:cNvSpPr>
          <p:nvPr>
            <p:ph type="sldNum" sz="quarter" idx="5"/>
          </p:nvPr>
        </p:nvSpPr>
        <p:spPr>
          <a:noFill/>
        </p:spPr>
        <p:txBody>
          <a:bodyPr/>
          <a:lstStyle/>
          <a:p>
            <a:fld id="{ADCE4E03-A78D-4FD1-8A52-16355D316791}" type="slidenum">
              <a:rPr lang="en-US" smtClean="0">
                <a:solidFill>
                  <a:srgbClr val="000000"/>
                </a:solidFill>
              </a:rPr>
              <a:pPr/>
              <a:t>18</a:t>
            </a:fld>
            <a:endParaRPr lang="en-US" smtClean="0">
              <a:solidFill>
                <a:srgbClr val="000000"/>
              </a:solidFill>
            </a:endParaRPr>
          </a:p>
        </p:txBody>
      </p:sp>
    </p:spTree>
    <p:extLst>
      <p:ext uri="{BB962C8B-B14F-4D97-AF65-F5344CB8AC3E}">
        <p14:creationId xmlns:p14="http://schemas.microsoft.com/office/powerpoint/2010/main" val="2743822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430268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143000" y="685800"/>
            <a:ext cx="4572000" cy="3429000"/>
          </a:xfrm>
          <a:ln/>
        </p:spPr>
      </p:sp>
      <p:sp>
        <p:nvSpPr>
          <p:cNvPr id="30723" name="Notes Placeholder 2"/>
          <p:cNvSpPr>
            <a:spLocks noGrp="1"/>
          </p:cNvSpPr>
          <p:nvPr>
            <p:ph type="body" idx="1"/>
          </p:nvPr>
        </p:nvSpPr>
        <p:spPr>
          <a:noFill/>
          <a:ln/>
        </p:spPr>
        <p:txBody>
          <a:bodyPr/>
          <a:lstStyle/>
          <a:p>
            <a:endParaRPr lang="en-US" dirty="0" smtClean="0"/>
          </a:p>
        </p:txBody>
      </p:sp>
      <p:sp>
        <p:nvSpPr>
          <p:cNvPr id="30724" name="Slide Number Placeholder 3"/>
          <p:cNvSpPr>
            <a:spLocks noGrp="1"/>
          </p:cNvSpPr>
          <p:nvPr>
            <p:ph type="sldNum" sz="quarter" idx="5"/>
          </p:nvPr>
        </p:nvSpPr>
        <p:spPr>
          <a:noFill/>
        </p:spPr>
        <p:txBody>
          <a:bodyPr/>
          <a:lstStyle/>
          <a:p>
            <a:fld id="{2F09AA74-1C25-49AC-8F87-7EC7C3661E5D}"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87176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a:noFill/>
          <a:ln/>
        </p:spPr>
        <p:txBody>
          <a:bodyPr/>
          <a:lstStyle/>
          <a:p>
            <a:endParaRPr lang="en-US" dirty="0" smtClean="0">
              <a:solidFill>
                <a:srgbClr val="000000"/>
              </a:solidFill>
            </a:endParaRPr>
          </a:p>
        </p:txBody>
      </p:sp>
    </p:spTree>
    <p:extLst>
      <p:ext uri="{BB962C8B-B14F-4D97-AF65-F5344CB8AC3E}">
        <p14:creationId xmlns:p14="http://schemas.microsoft.com/office/powerpoint/2010/main" val="3869502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a:noFill/>
          <a:ln/>
        </p:spPr>
        <p:txBody>
          <a:bodyPr/>
          <a:lstStyle/>
          <a:p>
            <a:endParaRPr lang="en-US" dirty="0" smtClean="0">
              <a:solidFill>
                <a:srgbClr val="000000"/>
              </a:solidFill>
            </a:endParaRPr>
          </a:p>
          <a:p>
            <a:endParaRPr lang="en-US" dirty="0" smtClean="0"/>
          </a:p>
        </p:txBody>
      </p:sp>
    </p:spTree>
    <p:extLst>
      <p:ext uri="{BB962C8B-B14F-4D97-AF65-F5344CB8AC3E}">
        <p14:creationId xmlns:p14="http://schemas.microsoft.com/office/powerpoint/2010/main" val="1423677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143000" y="685800"/>
            <a:ext cx="4572000" cy="3429000"/>
          </a:xfrm>
          <a:ln/>
        </p:spPr>
      </p:sp>
      <p:sp>
        <p:nvSpPr>
          <p:cNvPr id="24579" name="Rectangle 3"/>
          <p:cNvSpPr>
            <a:spLocks noGrp="1" noChangeArrowheads="1"/>
          </p:cNvSpPr>
          <p:nvPr>
            <p:ph type="body" idx="1"/>
          </p:nvPr>
        </p:nvSpPr>
        <p:spPr>
          <a:noFill/>
          <a:ln/>
        </p:spPr>
        <p:txBody>
          <a:bodyPr/>
          <a:lstStyle/>
          <a:p>
            <a:pPr defTabSz="900593" eaLnBrk="0" fontAlgn="base" hangingPunct="0">
              <a:spcBef>
                <a:spcPct val="30000"/>
              </a:spcBef>
              <a:spcAft>
                <a:spcPct val="0"/>
              </a:spcAft>
              <a:defRPr/>
            </a:pPr>
            <a:r>
              <a:rPr lang="en-US" dirty="0" smtClean="0"/>
              <a:t>How do we do this – what is our approach</a:t>
            </a:r>
          </a:p>
          <a:p>
            <a:endParaRPr lang="en-US" dirty="0" smtClean="0"/>
          </a:p>
          <a:p>
            <a:r>
              <a:rPr lang="en-US" dirty="0" smtClean="0">
                <a:solidFill>
                  <a:srgbClr val="000000"/>
                </a:solidFill>
              </a:rPr>
              <a:t>Partnerships</a:t>
            </a:r>
            <a:endParaRPr lang="en-US" sz="1600" b="1" i="1" dirty="0">
              <a:solidFill>
                <a:srgbClr val="000000"/>
              </a:solidFill>
            </a:endParaRPr>
          </a:p>
          <a:p>
            <a:r>
              <a:rPr lang="en-US" dirty="0" smtClean="0">
                <a:solidFill>
                  <a:srgbClr val="000000"/>
                </a:solidFill>
              </a:rPr>
              <a:t>We work closely with other federal agencies and offices through the Interagency Working Group</a:t>
            </a:r>
          </a:p>
          <a:p>
            <a:r>
              <a:rPr lang="en-US" dirty="0" smtClean="0">
                <a:solidFill>
                  <a:srgbClr val="000000"/>
                </a:solidFill>
              </a:rPr>
              <a:t>DOE and USDA co-chair the Biomass Research and Development Initiative and with </a:t>
            </a:r>
            <a:r>
              <a:rPr lang="en-US" dirty="0" err="1" smtClean="0">
                <a:solidFill>
                  <a:srgbClr val="000000"/>
                </a:solidFill>
              </a:rPr>
              <a:t>DoT</a:t>
            </a:r>
            <a:r>
              <a:rPr lang="en-US" dirty="0" smtClean="0">
                <a:solidFill>
                  <a:srgbClr val="000000"/>
                </a:solidFill>
              </a:rPr>
              <a:t>, Defense, subgroups working on infrastructure, logistics , and feedstock genetics</a:t>
            </a:r>
          </a:p>
          <a:p>
            <a:r>
              <a:rPr lang="en-US" dirty="0" smtClean="0">
                <a:solidFill>
                  <a:srgbClr val="000000"/>
                </a:solidFill>
              </a:rPr>
              <a:t>USDA works closely with the EPA – feedstock pathways, provide input for RFS volumes </a:t>
            </a:r>
          </a:p>
          <a:p>
            <a:r>
              <a:rPr lang="en-US" dirty="0" smtClean="0">
                <a:solidFill>
                  <a:srgbClr val="000000"/>
                </a:solidFill>
              </a:rPr>
              <a:t>Working with the Navy and DOE on DPA initiative</a:t>
            </a:r>
          </a:p>
          <a:p>
            <a:r>
              <a:rPr lang="en-US" dirty="0" smtClean="0">
                <a:solidFill>
                  <a:srgbClr val="000000"/>
                </a:solidFill>
              </a:rPr>
              <a:t>FAA – FSRL</a:t>
            </a:r>
          </a:p>
          <a:p>
            <a:r>
              <a:rPr lang="en-US" dirty="0" smtClean="0">
                <a:solidFill>
                  <a:srgbClr val="000000"/>
                </a:solidFill>
              </a:rPr>
              <a:t>FAA and others RD3</a:t>
            </a:r>
          </a:p>
          <a:p>
            <a:endParaRPr lang="en-US" dirty="0" smtClean="0">
              <a:solidFill>
                <a:srgbClr val="000000"/>
              </a:solidFill>
            </a:endParaRPr>
          </a:p>
          <a:p>
            <a:endParaRPr lang="en-US" dirty="0" smtClean="0"/>
          </a:p>
        </p:txBody>
      </p:sp>
    </p:spTree>
    <p:extLst>
      <p:ext uri="{BB962C8B-B14F-4D97-AF65-F5344CB8AC3E}">
        <p14:creationId xmlns:p14="http://schemas.microsoft.com/office/powerpoint/2010/main" val="347568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93370" eaLnBrk="0" hangingPunct="0">
              <a:defRPr sz="2000">
                <a:solidFill>
                  <a:schemeClr val="tx1"/>
                </a:solidFill>
                <a:latin typeface="Arial" pitchFamily="34" charset="0"/>
              </a:defRPr>
            </a:lvl1pPr>
            <a:lvl2pPr marL="732219" indent="-281623" defTabSz="893370" eaLnBrk="0" hangingPunct="0">
              <a:defRPr sz="2000">
                <a:solidFill>
                  <a:schemeClr val="tx1"/>
                </a:solidFill>
                <a:latin typeface="Arial" pitchFamily="34" charset="0"/>
              </a:defRPr>
            </a:lvl2pPr>
            <a:lvl3pPr marL="1126488" indent="-225298" defTabSz="893370" eaLnBrk="0" hangingPunct="0">
              <a:defRPr sz="2000">
                <a:solidFill>
                  <a:schemeClr val="tx1"/>
                </a:solidFill>
                <a:latin typeface="Arial" pitchFamily="34" charset="0"/>
              </a:defRPr>
            </a:lvl3pPr>
            <a:lvl4pPr marL="1577087" indent="-225298" defTabSz="893370" eaLnBrk="0" hangingPunct="0">
              <a:defRPr sz="2000">
                <a:solidFill>
                  <a:schemeClr val="tx1"/>
                </a:solidFill>
                <a:latin typeface="Arial" pitchFamily="34" charset="0"/>
              </a:defRPr>
            </a:lvl4pPr>
            <a:lvl5pPr marL="2027681" indent="-225298" defTabSz="893370" eaLnBrk="0" hangingPunct="0">
              <a:defRPr sz="2000">
                <a:solidFill>
                  <a:schemeClr val="tx1"/>
                </a:solidFill>
                <a:latin typeface="Arial" pitchFamily="34" charset="0"/>
              </a:defRPr>
            </a:lvl5pPr>
            <a:lvl6pPr marL="2478278" indent="-225298" defTabSz="893370" eaLnBrk="0" fontAlgn="base" hangingPunct="0">
              <a:spcBef>
                <a:spcPct val="0"/>
              </a:spcBef>
              <a:spcAft>
                <a:spcPct val="0"/>
              </a:spcAft>
              <a:defRPr sz="2000">
                <a:solidFill>
                  <a:schemeClr val="tx1"/>
                </a:solidFill>
                <a:latin typeface="Arial" pitchFamily="34" charset="0"/>
              </a:defRPr>
            </a:lvl6pPr>
            <a:lvl7pPr marL="2928874" indent="-225298" defTabSz="893370" eaLnBrk="0" fontAlgn="base" hangingPunct="0">
              <a:spcBef>
                <a:spcPct val="0"/>
              </a:spcBef>
              <a:spcAft>
                <a:spcPct val="0"/>
              </a:spcAft>
              <a:defRPr sz="2000">
                <a:solidFill>
                  <a:schemeClr val="tx1"/>
                </a:solidFill>
                <a:latin typeface="Arial" pitchFamily="34" charset="0"/>
              </a:defRPr>
            </a:lvl7pPr>
            <a:lvl8pPr marL="3379471" indent="-225298" defTabSz="893370" eaLnBrk="0" fontAlgn="base" hangingPunct="0">
              <a:spcBef>
                <a:spcPct val="0"/>
              </a:spcBef>
              <a:spcAft>
                <a:spcPct val="0"/>
              </a:spcAft>
              <a:defRPr sz="2000">
                <a:solidFill>
                  <a:schemeClr val="tx1"/>
                </a:solidFill>
                <a:latin typeface="Arial" pitchFamily="34" charset="0"/>
              </a:defRPr>
            </a:lvl8pPr>
            <a:lvl9pPr marL="3830066" indent="-225298" defTabSz="893370" eaLnBrk="0" fontAlgn="base" hangingPunct="0">
              <a:spcBef>
                <a:spcPct val="0"/>
              </a:spcBef>
              <a:spcAft>
                <a:spcPct val="0"/>
              </a:spcAft>
              <a:defRPr sz="2000">
                <a:solidFill>
                  <a:schemeClr val="tx1"/>
                </a:solidFill>
                <a:latin typeface="Arial" pitchFamily="34" charset="0"/>
              </a:defRPr>
            </a:lvl9pPr>
          </a:lstStyle>
          <a:p>
            <a:pPr eaLnBrk="1" hangingPunct="1"/>
            <a:fld id="{64A8738A-E53E-436A-8D11-146BB18E42CE}" type="slidenum">
              <a:rPr lang="en-US" sz="1300">
                <a:solidFill>
                  <a:srgbClr val="000000"/>
                </a:solidFill>
                <a:latin typeface="Times New Roman" pitchFamily="18" charset="0"/>
                <a:ea typeface="ＭＳ Ｐゴシック" charset="-128"/>
              </a:rPr>
              <a:pPr eaLnBrk="1" hangingPunct="1"/>
              <a:t>5</a:t>
            </a:fld>
            <a:endParaRPr lang="en-US" sz="1300" dirty="0">
              <a:solidFill>
                <a:srgbClr val="000000"/>
              </a:solidFill>
              <a:latin typeface="Times New Roman" pitchFamily="18" charset="0"/>
              <a:ea typeface="ＭＳ Ｐゴシック" charset="-128"/>
            </a:endParaRPr>
          </a:p>
        </p:txBody>
      </p:sp>
      <p:sp>
        <p:nvSpPr>
          <p:cNvPr id="58371" name="Rectangle 2"/>
          <p:cNvSpPr>
            <a:spLocks noGrp="1" noRot="1" noChangeAspect="1" noChangeArrowheads="1" noTextEdit="1"/>
          </p:cNvSpPr>
          <p:nvPr>
            <p:ph type="sldImg"/>
          </p:nvPr>
        </p:nvSpPr>
        <p:spPr>
          <a:xfrm>
            <a:off x="1141413" y="685800"/>
            <a:ext cx="4575175" cy="3430588"/>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300" dirty="0"/>
              <a:t>This mirrors the </a:t>
            </a:r>
            <a:r>
              <a:rPr lang="en-US" sz="1300" dirty="0" err="1"/>
              <a:t>NextGen</a:t>
            </a:r>
            <a:r>
              <a:rPr lang="en-US" sz="1300" dirty="0"/>
              <a:t> Five Pillars</a:t>
            </a:r>
          </a:p>
        </p:txBody>
      </p:sp>
    </p:spTree>
    <p:extLst>
      <p:ext uri="{BB962C8B-B14F-4D97-AF65-F5344CB8AC3E}">
        <p14:creationId xmlns:p14="http://schemas.microsoft.com/office/powerpoint/2010/main" val="352304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59770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153988"/>
            <a:ext cx="2784475" cy="2089150"/>
          </a:xfrm>
        </p:spPr>
      </p:sp>
      <p:sp>
        <p:nvSpPr>
          <p:cNvPr id="3" name="Notes Placeholder 2"/>
          <p:cNvSpPr>
            <a:spLocks noGrp="1"/>
          </p:cNvSpPr>
          <p:nvPr>
            <p:ph type="body" idx="1"/>
          </p:nvPr>
        </p:nvSpPr>
        <p:spPr>
          <a:xfrm>
            <a:off x="0" y="2250903"/>
            <a:ext cx="6630020" cy="6207298"/>
          </a:xfrm>
        </p:spPr>
        <p:txBody>
          <a:bodyPr/>
          <a:lstStyle/>
          <a:p>
            <a:pPr marL="171433" indent="-171433">
              <a:buFont typeface="Arial" pitchFamily="34" charset="0"/>
              <a:buChar char="•"/>
            </a:pPr>
            <a:r>
              <a:rPr lang="en-US" sz="1900" dirty="0">
                <a:ea typeface="ＭＳ Ｐゴシック" pitchFamily="-108" charset="-128"/>
                <a:cs typeface="ＭＳ Ｐゴシック" pitchFamily="-108" charset="-128"/>
              </a:rPr>
              <a:t>At the beginning of any President’s second term, there are always questions about what his priorities are going to be. </a:t>
            </a:r>
          </a:p>
          <a:p>
            <a:pPr marL="171433" indent="-171433">
              <a:buFont typeface="Arial" pitchFamily="34" charset="0"/>
              <a:buChar char="•"/>
            </a:pPr>
            <a:endParaRPr lang="en-US" sz="1900" dirty="0">
              <a:ea typeface="ＭＳ Ｐゴシック" pitchFamily="-108" charset="-128"/>
              <a:cs typeface="ＭＳ Ｐゴシック" pitchFamily="-108" charset="-128"/>
            </a:endParaRPr>
          </a:p>
          <a:p>
            <a:pPr marL="171433" indent="-171433">
              <a:buFont typeface="Arial" pitchFamily="34" charset="0"/>
              <a:buChar char="•"/>
            </a:pPr>
            <a:r>
              <a:rPr lang="en-US" sz="1900" dirty="0">
                <a:ea typeface="ＭＳ Ｐゴシック" pitchFamily="-108" charset="-128"/>
                <a:cs typeface="ＭＳ Ｐゴシック" pitchFamily="-108" charset="-128"/>
              </a:rPr>
              <a:t>President Obama left no room for misinterpretation during his Inaugural Address and during the State of the Union – </a:t>
            </a:r>
            <a:r>
              <a:rPr lang="en-US" sz="1900" b="1" dirty="0">
                <a:ea typeface="ＭＳ Ｐゴシック" pitchFamily="-108" charset="-128"/>
                <a:cs typeface="ＭＳ Ｐゴシック" pitchFamily="-108" charset="-128"/>
              </a:rPr>
              <a:t>he is in it to win it</a:t>
            </a:r>
            <a:r>
              <a:rPr lang="en-US" sz="1900" dirty="0">
                <a:ea typeface="ＭＳ Ｐゴシック" pitchFamily="-108" charset="-128"/>
                <a:cs typeface="ＭＳ Ｐゴシック" pitchFamily="-108" charset="-128"/>
              </a:rPr>
              <a:t> when it comes to clean energy. </a:t>
            </a:r>
          </a:p>
          <a:p>
            <a:r>
              <a:rPr lang="en-US" sz="1900" dirty="0">
                <a:ea typeface="ＭＳ Ｐゴシック" pitchFamily="-108" charset="-128"/>
                <a:cs typeface="ＭＳ Ｐゴシック" pitchFamily="-108" charset="-128"/>
              </a:rPr>
              <a:t> </a:t>
            </a:r>
          </a:p>
          <a:p>
            <a:pPr marL="171433" indent="-171433">
              <a:buFont typeface="Arial" pitchFamily="34" charset="0"/>
              <a:buChar char="•"/>
            </a:pPr>
            <a:r>
              <a:rPr lang="en-US" sz="1900" dirty="0">
                <a:ea typeface="ＭＳ Ｐゴシック" pitchFamily="-108" charset="-128"/>
                <a:cs typeface="ＭＳ Ｐゴシック" pitchFamily="-108" charset="-128"/>
              </a:rPr>
              <a:t>Back in January he said, </a:t>
            </a:r>
          </a:p>
          <a:p>
            <a:r>
              <a:rPr lang="en-US" sz="1900" dirty="0">
                <a:ea typeface="ＭＳ Ｐゴシック" pitchFamily="-108" charset="-128"/>
                <a:cs typeface="ＭＳ Ｐゴシック" pitchFamily="-108" charset="-128"/>
              </a:rPr>
              <a:t> </a:t>
            </a:r>
          </a:p>
          <a:p>
            <a:pPr marL="628587" lvl="1" indent="-171433">
              <a:buFont typeface="Arial" pitchFamily="34" charset="0"/>
              <a:buChar char="•"/>
            </a:pPr>
            <a:r>
              <a:rPr lang="en-US" sz="1900" dirty="0">
                <a:ea typeface="ＭＳ Ｐゴシック" pitchFamily="-108" charset="-128"/>
              </a:rPr>
              <a:t>“The path towards sustainable energy sources will be long and sometimes difficult. But America cannot resist this transition, we must lead it. We cannot cede to other nations the technology that will power new jobs and new industries, we must claim its promise…”</a:t>
            </a:r>
          </a:p>
          <a:p>
            <a:r>
              <a:rPr lang="en-US" sz="1900" dirty="0">
                <a:ea typeface="ＭＳ Ｐゴシック" pitchFamily="-108" charset="-128"/>
                <a:cs typeface="ＭＳ Ｐゴシック" pitchFamily="-108" charset="-128"/>
              </a:rPr>
              <a:t> </a:t>
            </a:r>
          </a:p>
          <a:p>
            <a:pPr marL="171433" indent="-171433">
              <a:buFont typeface="Arial" pitchFamily="34" charset="0"/>
              <a:buChar char="•"/>
            </a:pPr>
            <a:r>
              <a:rPr lang="en-US" sz="1900" dirty="0">
                <a:ea typeface="ＭＳ Ｐゴシック" pitchFamily="-108" charset="-128"/>
                <a:cs typeface="ＭＳ Ｐゴシック" pitchFamily="-108" charset="-128"/>
              </a:rPr>
              <a:t>Clean energy will continue to be one of this Administration’s highest priorities, so there is going to be a lot of very exciting and important work ahead of us at the Department. </a:t>
            </a:r>
          </a:p>
          <a:p>
            <a:endParaRPr lang="en-US" sz="1900" dirty="0"/>
          </a:p>
        </p:txBody>
      </p:sp>
      <p:sp>
        <p:nvSpPr>
          <p:cNvPr id="4" name="Slide Number Placeholder 3"/>
          <p:cNvSpPr>
            <a:spLocks noGrp="1"/>
          </p:cNvSpPr>
          <p:nvPr>
            <p:ph type="sldNum" sz="quarter" idx="10"/>
          </p:nvPr>
        </p:nvSpPr>
        <p:spPr/>
        <p:txBody>
          <a:bodyPr/>
          <a:lstStyle/>
          <a:p>
            <a:fld id="{EA1563FC-82AB-D046-9156-A73D670BA998}"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944508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159824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050" y="153988"/>
            <a:ext cx="2098675" cy="1573212"/>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8D9B316E-F033-4FCD-A8A8-40376718EFA7}" type="slidenum">
              <a:rPr lang="en-US" smtClean="0">
                <a:solidFill>
                  <a:prstClr val="black"/>
                </a:solidFill>
              </a:rPr>
              <a:pPr/>
              <a:t>30</a:t>
            </a:fld>
            <a:endParaRPr lang="en-US" dirty="0">
              <a:solidFill>
                <a:prstClr val="black"/>
              </a:solidFill>
            </a:endParaRPr>
          </a:p>
        </p:txBody>
      </p:sp>
      <p:sp>
        <p:nvSpPr>
          <p:cNvPr id="5" name="Notes Placeholder 2"/>
          <p:cNvSpPr txBox="1">
            <a:spLocks/>
          </p:cNvSpPr>
          <p:nvPr/>
        </p:nvSpPr>
        <p:spPr>
          <a:xfrm>
            <a:off x="227979" y="1726784"/>
            <a:ext cx="6327599" cy="6881165"/>
          </a:xfrm>
          <a:prstGeom prst="rect">
            <a:avLst/>
          </a:prstGeom>
        </p:spPr>
        <p:txBody>
          <a:bodyPr vert="horz" lIns="91430" tIns="45716" rIns="91430" bIns="45716"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4690" indent="-174690">
              <a:buFont typeface="Arial" pitchFamily="34" charset="0"/>
              <a:buChar char="•"/>
            </a:pPr>
            <a:r>
              <a:rPr lang="en-US" sz="1900" dirty="0">
                <a:solidFill>
                  <a:prstClr val="black"/>
                </a:solidFill>
              </a:rPr>
              <a:t>Where does  EERE comes in – well our very mission is to support American leadership in the global transition to a clean energy economy. </a:t>
            </a:r>
          </a:p>
          <a:p>
            <a:pPr marL="174690" indent="-174690">
              <a:buFont typeface="Arial" pitchFamily="34" charset="0"/>
              <a:buChar char="•"/>
            </a:pPr>
            <a:endParaRPr lang="en-US" sz="1900" dirty="0">
              <a:solidFill>
                <a:prstClr val="black"/>
              </a:solidFill>
            </a:endParaRPr>
          </a:p>
          <a:p>
            <a:pPr marL="174690" indent="-174690">
              <a:buFont typeface="Arial" pitchFamily="34" charset="0"/>
              <a:buChar char="•"/>
            </a:pPr>
            <a:r>
              <a:rPr lang="en-US" sz="1900" dirty="0">
                <a:solidFill>
                  <a:prstClr val="black"/>
                </a:solidFill>
              </a:rPr>
              <a:t>What I mean by this is that while we know clean energy is cheaper for society when all real costs are considered, to succeed in the market it should also be as affordable and convenient to the consumer as traditional forms of energy. </a:t>
            </a:r>
          </a:p>
          <a:p>
            <a:r>
              <a:rPr lang="en-US" sz="1900" dirty="0">
                <a:solidFill>
                  <a:prstClr val="black"/>
                </a:solidFill>
              </a:rPr>
              <a:t> </a:t>
            </a:r>
          </a:p>
          <a:p>
            <a:pPr marL="174690" indent="-174690">
              <a:buFont typeface="Arial" pitchFamily="34" charset="0"/>
              <a:buChar char="•"/>
            </a:pPr>
            <a:r>
              <a:rPr lang="en-US" sz="1900" dirty="0">
                <a:solidFill>
                  <a:prstClr val="black"/>
                </a:solidFill>
              </a:rPr>
              <a:t>And this is the goal of the Bioenergy Technologies Office’s  high-impact research, development, and deployment…</a:t>
            </a:r>
          </a:p>
          <a:p>
            <a:pPr marL="174690" indent="-174690">
              <a:buFont typeface="Arial" pitchFamily="34" charset="0"/>
              <a:buChar char="•"/>
            </a:pPr>
            <a:endParaRPr lang="en-US" sz="1900" dirty="0">
              <a:solidFill>
                <a:prstClr val="black"/>
              </a:solidFill>
            </a:endParaRPr>
          </a:p>
          <a:p>
            <a:pPr marL="174690" indent="-174690">
              <a:buFont typeface="Arial" pitchFamily="34" charset="0"/>
              <a:buChar char="•"/>
            </a:pPr>
            <a:r>
              <a:rPr lang="en-US" sz="1900" dirty="0">
                <a:solidFill>
                  <a:prstClr val="black"/>
                </a:solidFill>
              </a:rPr>
              <a:t>Research into feedstock supplies that are cost competitive and sustainable, and don’t impact our ability to produce food</a:t>
            </a:r>
          </a:p>
          <a:p>
            <a:pPr marL="174690" indent="-174690">
              <a:buFont typeface="Arial" pitchFamily="34" charset="0"/>
              <a:buChar char="•"/>
            </a:pPr>
            <a:r>
              <a:rPr lang="en-US" sz="1900" dirty="0">
                <a:solidFill>
                  <a:prstClr val="black"/>
                </a:solidFill>
              </a:rPr>
              <a:t>Reducing barriers to efficient and effective conversion technologies that can convert domestic resources into products that displace imported petroleum.</a:t>
            </a:r>
          </a:p>
          <a:p>
            <a:pPr marL="174690" indent="-174690">
              <a:buFont typeface="Arial" pitchFamily="34" charset="0"/>
              <a:buChar char="•"/>
            </a:pPr>
            <a:r>
              <a:rPr lang="en-US" sz="1900" dirty="0">
                <a:solidFill>
                  <a:prstClr val="black"/>
                </a:solidFill>
              </a:rPr>
              <a:t>And of course reducing the risk of deployment through direct funding and loan guarantees to spark private investment  moving technologies through all the stages of development necessary to create new products and markets</a:t>
            </a:r>
          </a:p>
          <a:p>
            <a:endParaRPr lang="en-US" sz="1900" dirty="0">
              <a:solidFill>
                <a:prstClr val="black"/>
              </a:solidFill>
            </a:endParaRPr>
          </a:p>
          <a:p>
            <a:r>
              <a:rPr lang="en-US" sz="1900" dirty="0">
                <a:solidFill>
                  <a:prstClr val="black"/>
                </a:solidFill>
              </a:rPr>
              <a:t> </a:t>
            </a:r>
          </a:p>
          <a:p>
            <a:r>
              <a:rPr lang="en-US" sz="1900" dirty="0">
                <a:solidFill>
                  <a:prstClr val="black"/>
                </a:solidFill>
              </a:rPr>
              <a:t> </a:t>
            </a:r>
          </a:p>
          <a:p>
            <a:endParaRPr lang="en-US" sz="1900" dirty="0">
              <a:solidFill>
                <a:prstClr val="black"/>
              </a:solidFill>
            </a:endParaRPr>
          </a:p>
        </p:txBody>
      </p:sp>
    </p:spTree>
    <p:extLst>
      <p:ext uri="{BB962C8B-B14F-4D97-AF65-F5344CB8AC3E}">
        <p14:creationId xmlns:p14="http://schemas.microsoft.com/office/powerpoint/2010/main" val="29675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p:txBody>
          <a:bodyPr/>
          <a:lstStyle/>
          <a:p>
            <a:pPr>
              <a:defRPr>
                <a:uFillTx/>
              </a:defRPr>
            </a:pPr>
            <a:fld id="{4920CEEE-C38E-40CB-AE0D-D7C29017B266}" type="slidenum">
              <a:rPr lang="en-US" smtClean="0">
                <a:solidFill>
                  <a:prstClr val="black"/>
                </a:solidFill>
              </a:rPr>
              <a:pPr>
                <a:defRPr>
                  <a:uFillTx/>
                </a:defRPr>
              </a:pPr>
              <a:t>31</a:t>
            </a:fld>
            <a:endParaRPr lang="en-US" dirty="0">
              <a:solidFill>
                <a:prstClr val="black"/>
              </a:solidFill>
            </a:endParaRPr>
          </a:p>
        </p:txBody>
      </p:sp>
      <p:sp>
        <p:nvSpPr>
          <p:cNvPr id="5" name="Footer Placeholder 4"/>
          <p:cNvSpPr>
            <a:spLocks noGrp="1"/>
          </p:cNvSpPr>
          <p:nvPr>
            <p:ph type="ftr" sz="quarter" idx="11"/>
          </p:nvPr>
        </p:nvSpPr>
        <p:spPr/>
        <p:txBody>
          <a:bodyPr/>
          <a:lstStyle/>
          <a:p>
            <a:pPr>
              <a:defRPr>
                <a:uFillTx/>
              </a:defRPr>
            </a:pPr>
            <a:r>
              <a:rPr lang="en-US" dirty="0" smtClean="0">
                <a:solidFill>
                  <a:prstClr val="black"/>
                </a:solidFill>
              </a:rPr>
              <a:t>Bioenergy Technologies Office</a:t>
            </a:r>
            <a:endParaRPr lang="en-US" dirty="0">
              <a:solidFill>
                <a:prstClr val="black"/>
              </a:solidFill>
            </a:endParaRPr>
          </a:p>
        </p:txBody>
      </p:sp>
    </p:spTree>
    <p:extLst>
      <p:ext uri="{BB962C8B-B14F-4D97-AF65-F5344CB8AC3E}">
        <p14:creationId xmlns:p14="http://schemas.microsoft.com/office/powerpoint/2010/main" val="2523363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For the past decade, the program has focused on RD&amp;D to reduce the cost of  production of cellulosic ethanol. </a:t>
            </a:r>
            <a:r>
              <a:rPr lang="en-US" b="0" dirty="0" smtClean="0">
                <a:solidFill>
                  <a:srgbClr val="EEECE1">
                    <a:lumMod val="10000"/>
                  </a:srgbClr>
                </a:solidFill>
                <a:cs typeface="Arial Narrow"/>
              </a:rPr>
              <a:t>In September 2012, scientists at DOE’s National Laboratories successfully validated through a pilot scale demonstration, feedstock and conversion processes that reduced the cost of production of cellulosic ethanol.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Bioenergy Technologies Office (BETO) has been working with national labs, industry stakeholders, and airline partners to look at new research developments and market opportunities for renewable aviation fuels. As new pathways are meeting the American Society for Testing and Materials (ASTM) standards the airline industry is focusing even more on the commercialization of sustainable biofuels for aviation use. http://www.caafi.org/information/pdf/CAAFI_DOE_costworkshop_Fact_Sheet.pdf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8B382138-212F-4A79-B750-9DC00630688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51196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BETO works through public-private, cost-sharing partnerships to address critical challenges in the deployment of technologies for integrated biorefineries. These partnerships undertake biorefinery projects to prove the viability of various feedstock and conversion pathways and reduce technical and financial risks. The projects typically follow a progression from pilot to demonstration scale and from demonstration to commercial scale. Each step in this progression enables validation of production performance at scale, paving the way for commercial readiness.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commercial aviation fleet uses approximately 20 billion gallons per year of jet fuel. In order to achieve the requirements for the military and commercial aviation fleets, process technologies that will convert cellulosic biomass to renewable hydrocarbon fuels is essential to the national and economic security of the country.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382138-212F-4A79-B750-9DC00630688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061570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8" y="12700"/>
            <a:ext cx="2981326" cy="2236788"/>
          </a:xfrm>
        </p:spPr>
      </p:sp>
      <p:sp>
        <p:nvSpPr>
          <p:cNvPr id="3" name="Notes Placeholder 2"/>
          <p:cNvSpPr>
            <a:spLocks noGrp="1"/>
          </p:cNvSpPr>
          <p:nvPr>
            <p:ph type="body" idx="1"/>
          </p:nvPr>
        </p:nvSpPr>
        <p:spPr>
          <a:xfrm>
            <a:off x="685800" y="2325777"/>
            <a:ext cx="5486400" cy="6132424"/>
          </a:xfrm>
        </p:spPr>
        <p:txBody>
          <a:bodyPr/>
          <a:lstStyle/>
          <a:p>
            <a:pPr marL="0" marR="0" lvl="1" indent="0" algn="l" defTabSz="896203" rtl="0" eaLnBrk="1" fontAlgn="auto" latinLnBrk="0" hangingPunct="1">
              <a:lnSpc>
                <a:spcPct val="100000"/>
              </a:lnSpc>
              <a:spcBef>
                <a:spcPts val="0"/>
              </a:spcBef>
              <a:spcAft>
                <a:spcPts val="0"/>
              </a:spcAft>
              <a:buClrTx/>
              <a:buSzTx/>
              <a:buFontTx/>
              <a:buNone/>
              <a:tabLst/>
              <a:defRPr/>
            </a:pPr>
            <a:r>
              <a:rPr lang="en-US" sz="1800" dirty="0" smtClean="0"/>
              <a:t>There is an increasing need for technical work to support the advancement of jet fuels.</a:t>
            </a:r>
            <a:r>
              <a:rPr lang="en-US" sz="1800" dirty="0" smtClean="0">
                <a:latin typeface="+mn-lt"/>
              </a:rPr>
              <a:t> BETO  has supported applied research to develop, scale up and commercialize advanced aviation biofuel technologies. Working with the National Laboratories, BETO has started to look into LCA, TEA, and other key analysis impacts for alternative jet fuel.</a:t>
            </a:r>
          </a:p>
          <a:p>
            <a:pPr marL="0" marR="0" lvl="1" indent="0" algn="l" defTabSz="896203" rtl="0" eaLnBrk="1" fontAlgn="auto" latinLnBrk="0" hangingPunct="1">
              <a:lnSpc>
                <a:spcPct val="100000"/>
              </a:lnSpc>
              <a:spcBef>
                <a:spcPts val="0"/>
              </a:spcBef>
              <a:spcAft>
                <a:spcPts val="0"/>
              </a:spcAft>
              <a:buClrTx/>
              <a:buSzTx/>
              <a:buFontTx/>
              <a:buNone/>
              <a:tabLst/>
              <a:defRPr/>
            </a:pPr>
            <a:endParaRPr lang="en-US" sz="1800" dirty="0" smtClean="0"/>
          </a:p>
          <a:p>
            <a:pPr marL="0" lvl="1" defTabSz="896203">
              <a:defRPr/>
            </a:pPr>
            <a:r>
              <a:rPr lang="en-US" sz="1900" dirty="0" smtClean="0"/>
              <a:t>A </a:t>
            </a:r>
            <a:r>
              <a:rPr lang="en-US" sz="1900" dirty="0"/>
              <a:t>good portion of the research and development geared toward the production of renewable hydrocarbons support efforts to produce cost competitive aviation fuels.  </a:t>
            </a:r>
            <a:endParaRPr lang="en-US" sz="1900" dirty="0" smtClean="0"/>
          </a:p>
          <a:p>
            <a:pPr marL="0" lvl="1" defTabSz="896203">
              <a:defRPr/>
            </a:pPr>
            <a:endParaRPr lang="en-US" sz="1900" dirty="0"/>
          </a:p>
          <a:p>
            <a:pPr marL="0" lvl="1" defTabSz="896203">
              <a:defRPr/>
            </a:pPr>
            <a:r>
              <a:rPr lang="en-US" sz="1900" dirty="0" smtClean="0"/>
              <a:t>Beyond </a:t>
            </a:r>
            <a:r>
              <a:rPr lang="en-US" sz="1900" dirty="0"/>
              <a:t>this DOE is working with the </a:t>
            </a:r>
            <a:r>
              <a:rPr lang="en-US" sz="1900" dirty="0" smtClean="0"/>
              <a:t>commercial </a:t>
            </a:r>
            <a:r>
              <a:rPr lang="en-US" sz="1900" dirty="0"/>
              <a:t>aviation sector to identify ways to collaborate…</a:t>
            </a:r>
          </a:p>
          <a:p>
            <a:pPr marL="0" lvl="1" defTabSz="896203">
              <a:defRPr/>
            </a:pPr>
            <a:endParaRPr lang="en-US" sz="1900" dirty="0"/>
          </a:p>
          <a:p>
            <a:pPr marL="0" lvl="1" defTabSz="896203">
              <a:defRPr/>
            </a:pPr>
            <a:r>
              <a:rPr lang="en-US" sz="1900" dirty="0" smtClean="0"/>
              <a:t>For example, in November 2012 – An initial workshop was held (jointly hosted with FAA and CAAFI) which </a:t>
            </a:r>
            <a:r>
              <a:rPr lang="en-US" sz="1900" dirty="0"/>
              <a:t>focused specifically on the cost of production for renewable jet fuels, and brought together DOE technologists and techno-economic modeling experts, jet fuel customers (commercial and military), aerospace research professionals, and technical experts to examine the issues involved across the whole supply chain. This allowed our experts to work with the correct set of customers to understand the needs of the industry</a:t>
            </a:r>
          </a:p>
          <a:p>
            <a:pPr marL="0" lvl="1" defTabSz="896203">
              <a:defRPr/>
            </a:pPr>
            <a:endParaRPr lang="en-US" sz="1900" dirty="0"/>
          </a:p>
          <a:p>
            <a:endParaRPr lang="en-US" sz="1900" dirty="0"/>
          </a:p>
        </p:txBody>
      </p:sp>
      <p:sp>
        <p:nvSpPr>
          <p:cNvPr id="4" name="Slide Number Placeholder 3"/>
          <p:cNvSpPr>
            <a:spLocks noGrp="1"/>
          </p:cNvSpPr>
          <p:nvPr>
            <p:ph type="sldNum" sz="quarter" idx="10"/>
          </p:nvPr>
        </p:nvSpPr>
        <p:spPr/>
        <p:txBody>
          <a:bodyPr/>
          <a:lstStyle/>
          <a:p>
            <a:fld id="{59B6C3FB-DB96-4CB8-A80F-CABB0159F41C}"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928614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2">
                    <a:lumMod val="10000"/>
                  </a:schemeClr>
                </a:solidFill>
              </a:rPr>
              <a:t>The recent development of the increased availability of low cost natural gas has increased opportunities to consider the use of natural gas as a feedstock for conversion into liquid hydrocarbons (GTL), and co-conversion of natural gas with biomass (GBTL) has the potential of increasing yield of liquid product while also having lower greenhouse gas emissions relative to petroleum.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Advantages of using natural gas in bioenergy technologies include diversification of feedstocks, increased flexibility of feedstock supply issues, and allowing companies to hedge prices. Economics of process combined with tradeoff of GHG, understanding tradeoffs.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DOE is looking into better understanding some of the research challenges and key takeaways from the September Workshop, including down-scaling issues, avalibility of stranded NG/Feedstocks, catalyst improvement, and other considerations for alternative fuels (particularly jet and diesel)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Companies currently investigating</a:t>
            </a:r>
            <a:r>
              <a:rPr lang="en-US" baseline="0" dirty="0" smtClean="0"/>
              <a:t> new technologies using NG: </a:t>
            </a:r>
            <a:r>
              <a:rPr lang="en-US" dirty="0" smtClean="0"/>
              <a:t>Primus, Sundrop, Coskata,</a:t>
            </a:r>
            <a:r>
              <a:rPr lang="en-US" baseline="0" dirty="0" smtClean="0"/>
              <a:t> LanzaTech,</a:t>
            </a:r>
          </a:p>
          <a:p>
            <a:endParaRPr lang="en-US" baseline="0" dirty="0" smtClean="0"/>
          </a:p>
        </p:txBody>
      </p:sp>
      <p:sp>
        <p:nvSpPr>
          <p:cNvPr id="4" name="Slide Number Placeholder 3"/>
          <p:cNvSpPr>
            <a:spLocks noGrp="1"/>
          </p:cNvSpPr>
          <p:nvPr>
            <p:ph type="sldNum" sz="quarter" idx="10"/>
          </p:nvPr>
        </p:nvSpPr>
        <p:spPr/>
        <p:txBody>
          <a:bodyPr/>
          <a:lstStyle/>
          <a:p>
            <a:fld id="{1E8BF478-5627-4255-B136-B3B046AC0C54}"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919889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Bioenergy Technologies Office's Demonstration and Deployment Program is hosting a workshop to discuss the current state of technology and efforts needed to achieve affordable, scalable, and sustainable drop-in hydrocarbon biofuels.</a:t>
            </a:r>
          </a:p>
          <a:p>
            <a:endParaRPr lang="en-US" sz="1200" b="1" kern="1200" dirty="0" smtClean="0">
              <a:solidFill>
                <a:schemeClr val="tx1"/>
              </a:solidFill>
              <a:effectLst/>
              <a:latin typeface="+mn-lt"/>
              <a:ea typeface="+mn-ea"/>
              <a:cs typeface="+mn-cs"/>
            </a:endParaRPr>
          </a:p>
          <a:p>
            <a:r>
              <a:rPr lang="en-US" dirty="0" smtClean="0"/>
              <a:t>As the biofuel industry begins to advance commercial-scale cellulosic ethanol technologies, BETO is looking to take the next step in demonstrating the production of drop-in hydrocarbon biofuels. This </a:t>
            </a:r>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outcomes of these discussions are expected to result in the following:</a:t>
            </a:r>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Determine how BETO can accelerate industry’s efforts </a:t>
            </a:r>
          </a:p>
          <a:p>
            <a:pPr lvl="0"/>
            <a:r>
              <a:rPr lang="en-US" sz="1200" kern="1200" dirty="0" smtClean="0">
                <a:solidFill>
                  <a:schemeClr val="tx1"/>
                </a:solidFill>
                <a:effectLst/>
                <a:latin typeface="+mn-lt"/>
                <a:ea typeface="+mn-ea"/>
                <a:cs typeface="+mn-cs"/>
              </a:rPr>
              <a:t>Develop strategy and future plans</a:t>
            </a:r>
          </a:p>
          <a:p>
            <a:pPr lvl="0"/>
            <a:r>
              <a:rPr lang="en-US" sz="1200" kern="1200" dirty="0" smtClean="0">
                <a:solidFill>
                  <a:schemeClr val="tx1"/>
                </a:solidFill>
                <a:effectLst/>
                <a:latin typeface="+mn-lt"/>
                <a:ea typeface="+mn-ea"/>
                <a:cs typeface="+mn-cs"/>
              </a:rPr>
              <a:t>Lead to a breakout session at the Biomass 2014 conference on July 29-30</a:t>
            </a:r>
            <a:r>
              <a:rPr lang="en-US" sz="1200" kern="1200" baseline="30000" dirty="0" smtClean="0">
                <a:solidFill>
                  <a:schemeClr val="tx1"/>
                </a:solidFill>
                <a:effectLst/>
                <a:latin typeface="+mn-lt"/>
                <a:ea typeface="+mn-ea"/>
                <a:cs typeface="+mn-cs"/>
              </a:rPr>
              <a:t>th</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dirty="0" smtClean="0"/>
              <a:t>The workshop will include sessions on past demonstration and deployment successes, lessons learned, goals, research strategies, and facilitated breakout sessions.</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8B382138-212F-4A79-B750-9DC00630688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3293590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1143000" y="685800"/>
            <a:ext cx="4573588" cy="3429000"/>
          </a:xfrm>
          <a:ln/>
        </p:spPr>
      </p:sp>
      <p:sp>
        <p:nvSpPr>
          <p:cNvPr id="3" name="Notes Placeholder 2"/>
          <p:cNvSpPr>
            <a:spLocks noGrp="1"/>
          </p:cNvSpPr>
          <p:nvPr>
            <p:ph type="body" idx="1"/>
          </p:nvPr>
        </p:nvSpPr>
        <p:spPr/>
        <p:txBody>
          <a:bodyPr/>
          <a:lstStyle/>
          <a:p>
            <a:pPr>
              <a:defRPr/>
            </a:pPr>
            <a:r>
              <a:rPr lang="en-US" sz="1300" dirty="0"/>
              <a:t>The problem statement</a:t>
            </a:r>
          </a:p>
          <a:p>
            <a:pPr>
              <a:defRPr/>
            </a:pPr>
            <a:r>
              <a:rPr lang="en-US" sz="1300" dirty="0"/>
              <a:t>The most salient barriers/risk to successful development and deployment are:</a:t>
            </a:r>
          </a:p>
          <a:p>
            <a:pPr>
              <a:defRPr/>
            </a:pPr>
            <a:endParaRPr lang="en-US" sz="1300" dirty="0"/>
          </a:p>
          <a:p>
            <a:pPr marL="222600" indent="-222600">
              <a:buFont typeface="+mj-lt"/>
              <a:buAutoNum type="arabicPeriod"/>
              <a:defRPr/>
            </a:pPr>
            <a:r>
              <a:rPr lang="en-US" sz="1300" dirty="0"/>
              <a:t>having enough of a non-food (advanced) feedstock to supply production</a:t>
            </a:r>
          </a:p>
          <a:p>
            <a:pPr marL="222600" indent="-222600">
              <a:buFont typeface="+mj-lt"/>
              <a:buAutoNum type="arabicPeriod"/>
              <a:defRPr/>
            </a:pPr>
            <a:r>
              <a:rPr lang="en-US" sz="1300" dirty="0"/>
              <a:t>Achieving cost competitive alt. fuels – we have R&amp;D levers on feedstock and conversion process</a:t>
            </a:r>
          </a:p>
          <a:p>
            <a:pPr marL="222600" indent="-222600">
              <a:buFont typeface="+mj-lt"/>
              <a:buAutoNum type="arabicPeriod"/>
              <a:defRPr/>
            </a:pPr>
            <a:r>
              <a:rPr lang="en-US" sz="1300" dirty="0"/>
              <a:t>Safety is assumed – but process needs to  be facilitated</a:t>
            </a:r>
          </a:p>
          <a:p>
            <a:pPr marL="222600" indent="-222600">
              <a:buFont typeface="+mj-lt"/>
              <a:buAutoNum type="arabicPeriod"/>
              <a:defRPr/>
            </a:pPr>
            <a:r>
              <a:rPr lang="en-US" sz="1300" dirty="0"/>
              <a:t>Folks have noted that uncertainties in both measuring and comparing/certifying </a:t>
            </a:r>
            <a:r>
              <a:rPr lang="en-US" sz="1300" dirty="0" err="1"/>
              <a:t>env</a:t>
            </a:r>
            <a:r>
              <a:rPr lang="en-US" sz="1300" dirty="0"/>
              <a:t>. Impacts is a concern</a:t>
            </a:r>
          </a:p>
          <a:p>
            <a:pPr marL="222600" indent="-222600">
              <a:buFont typeface="+mj-lt"/>
              <a:buAutoNum type="arabicPeriod"/>
              <a:defRPr/>
            </a:pPr>
            <a:r>
              <a:rPr lang="en-US" sz="1300" dirty="0"/>
              <a:t>Unlocking private </a:t>
            </a:r>
            <a:r>
              <a:rPr lang="en-US" sz="1300" dirty="0" err="1"/>
              <a:t>secotr</a:t>
            </a:r>
            <a:r>
              <a:rPr lang="en-US" sz="1300" dirty="0"/>
              <a:t> investment for early production facilities</a:t>
            </a:r>
          </a:p>
          <a:p>
            <a:pPr>
              <a:defRPr/>
            </a:pPr>
            <a:endParaRPr lang="en-US" sz="1300" dirty="0"/>
          </a:p>
        </p:txBody>
      </p:sp>
      <p:sp>
        <p:nvSpPr>
          <p:cNvPr id="47108" name="Slide Number Placeholder 3"/>
          <p:cNvSpPr>
            <a:spLocks noGrp="1"/>
          </p:cNvSpPr>
          <p:nvPr>
            <p:ph type="sldNum" sz="quarter" idx="5"/>
          </p:nvPr>
        </p:nvSpPr>
        <p:spPr>
          <a:noFill/>
        </p:spPr>
        <p:txBody>
          <a:bodyPr/>
          <a:lstStyle>
            <a:lvl1pPr defTabSz="892152" eaLnBrk="0" hangingPunct="0">
              <a:defRPr sz="2300">
                <a:solidFill>
                  <a:schemeClr val="tx1"/>
                </a:solidFill>
                <a:latin typeface="Arial" pitchFamily="34" charset="0"/>
              </a:defRPr>
            </a:lvl1pPr>
            <a:lvl2pPr marL="721117" indent="-277353" defTabSz="892152" eaLnBrk="0" hangingPunct="0">
              <a:defRPr sz="2300">
                <a:solidFill>
                  <a:schemeClr val="tx1"/>
                </a:solidFill>
                <a:latin typeface="Arial" pitchFamily="34" charset="0"/>
              </a:defRPr>
            </a:lvl2pPr>
            <a:lvl3pPr marL="1109411" indent="-221883" defTabSz="892152" eaLnBrk="0" hangingPunct="0">
              <a:defRPr sz="2300">
                <a:solidFill>
                  <a:schemeClr val="tx1"/>
                </a:solidFill>
                <a:latin typeface="Arial" pitchFamily="34" charset="0"/>
              </a:defRPr>
            </a:lvl3pPr>
            <a:lvl4pPr marL="1553175" indent="-221883" defTabSz="892152" eaLnBrk="0" hangingPunct="0">
              <a:defRPr sz="2300">
                <a:solidFill>
                  <a:schemeClr val="tx1"/>
                </a:solidFill>
                <a:latin typeface="Arial" pitchFamily="34" charset="0"/>
              </a:defRPr>
            </a:lvl4pPr>
            <a:lvl5pPr marL="1996940" indent="-221883" defTabSz="892152" eaLnBrk="0" hangingPunct="0">
              <a:defRPr sz="2300">
                <a:solidFill>
                  <a:schemeClr val="tx1"/>
                </a:solidFill>
                <a:latin typeface="Arial" pitchFamily="34" charset="0"/>
              </a:defRPr>
            </a:lvl5pPr>
            <a:lvl6pPr marL="2440705" indent="-221883" algn="ctr" defTabSz="892152" eaLnBrk="0" fontAlgn="base" hangingPunct="0">
              <a:spcBef>
                <a:spcPct val="0"/>
              </a:spcBef>
              <a:spcAft>
                <a:spcPct val="0"/>
              </a:spcAft>
              <a:defRPr sz="2300">
                <a:solidFill>
                  <a:schemeClr val="tx1"/>
                </a:solidFill>
                <a:latin typeface="Arial" pitchFamily="34" charset="0"/>
              </a:defRPr>
            </a:lvl6pPr>
            <a:lvl7pPr marL="2884469" indent="-221883" algn="ctr" defTabSz="892152" eaLnBrk="0" fontAlgn="base" hangingPunct="0">
              <a:spcBef>
                <a:spcPct val="0"/>
              </a:spcBef>
              <a:spcAft>
                <a:spcPct val="0"/>
              </a:spcAft>
              <a:defRPr sz="2300">
                <a:solidFill>
                  <a:schemeClr val="tx1"/>
                </a:solidFill>
                <a:latin typeface="Arial" pitchFamily="34" charset="0"/>
              </a:defRPr>
            </a:lvl7pPr>
            <a:lvl8pPr marL="3328233" indent="-221883" algn="ctr" defTabSz="892152" eaLnBrk="0" fontAlgn="base" hangingPunct="0">
              <a:spcBef>
                <a:spcPct val="0"/>
              </a:spcBef>
              <a:spcAft>
                <a:spcPct val="0"/>
              </a:spcAft>
              <a:defRPr sz="2300">
                <a:solidFill>
                  <a:schemeClr val="tx1"/>
                </a:solidFill>
                <a:latin typeface="Arial" pitchFamily="34" charset="0"/>
              </a:defRPr>
            </a:lvl8pPr>
            <a:lvl9pPr marL="3771998" indent="-221883" algn="ctr" defTabSz="892152" eaLnBrk="0" fontAlgn="base" hangingPunct="0">
              <a:spcBef>
                <a:spcPct val="0"/>
              </a:spcBef>
              <a:spcAft>
                <a:spcPct val="0"/>
              </a:spcAft>
              <a:defRPr sz="2300">
                <a:solidFill>
                  <a:schemeClr val="tx1"/>
                </a:solidFill>
                <a:latin typeface="Arial" pitchFamily="34" charset="0"/>
              </a:defRPr>
            </a:lvl9pPr>
          </a:lstStyle>
          <a:p>
            <a:pPr eaLnBrk="1" hangingPunct="1"/>
            <a:fld id="{46C17ACE-00C4-4DFC-BE0B-45D6A0F5D8A7}" type="slidenum">
              <a:rPr lang="en-US" sz="1300">
                <a:solidFill>
                  <a:srgbClr val="000000"/>
                </a:solidFill>
                <a:latin typeface="Times New Roman" pitchFamily="18" charset="0"/>
              </a:rPr>
              <a:pPr eaLnBrk="1" hangingPunct="1"/>
              <a:t>6</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3279747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smtClean="0"/>
              <a:t>In FY 2014, several new competitive awards will be made that span the entire program portfolio.  </a:t>
            </a:r>
          </a:p>
          <a:p>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conversion R&amp;D benefiting multiple pathways to cost competitive hydrocarbon fuels, </a:t>
            </a:r>
            <a:r>
              <a:rPr lang="en-US" sz="1200" b="1" dirty="0" smtClean="0"/>
              <a:t>with pathways for jet and diesel, </a:t>
            </a:r>
            <a:r>
              <a:rPr lang="en-US" sz="1200" dirty="0" smtClean="0"/>
              <a:t>will be pursued .  FOAs will target fundamental improvements in separations and catalysis, as identified in previous road mapping workshops.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A solicitation focused on purpose-designed biomass feedstock supply chains addressing biomass stability, densification, and quality and conversion performance aims to reduce the delivered cost of a variety of feedstocks to biorefineries.  In addition, the program will award additional projects from a solicitation to promote algal strain improvement and domestication, crop protection strategies, regionally and seasonally specific cultivars, and nutrient management techniques to improve algae productivity </a:t>
            </a:r>
          </a:p>
          <a:p>
            <a:r>
              <a:rPr lang="en-US" sz="1200" dirty="0" smtClean="0"/>
              <a:t> </a:t>
            </a:r>
          </a:p>
          <a:p>
            <a:endParaRPr lang="en-US" sz="1200" dirty="0" smtClean="0"/>
          </a:p>
          <a:p>
            <a:r>
              <a:rPr lang="en-US" sz="1200" dirty="0" smtClean="0"/>
              <a:t>Also through competition, the program will explore the feasibility of producing clean characterized sugars from biomass at reasonable cost (less than $0.15–$0.20/lb.) and cost-effective sugar upgrading to fuels and bio-products. </a:t>
            </a:r>
          </a:p>
          <a:p>
            <a:endParaRPr lang="en-US" sz="1200" dirty="0" smtClean="0"/>
          </a:p>
          <a:p>
            <a:r>
              <a:rPr lang="en-US" sz="1200" dirty="0" smtClean="0"/>
              <a:t>Several significantly new areas of research will also be pursued</a:t>
            </a:r>
          </a:p>
          <a:p>
            <a:r>
              <a:rPr lang="en-US" sz="1200" dirty="0" smtClean="0"/>
              <a:t> </a:t>
            </a:r>
            <a:endParaRPr lang="en-US" sz="1200" dirty="0"/>
          </a:p>
        </p:txBody>
      </p:sp>
      <p:sp>
        <p:nvSpPr>
          <p:cNvPr id="4" name="Slide Number Placeholder 3"/>
          <p:cNvSpPr>
            <a:spLocks noGrp="1"/>
          </p:cNvSpPr>
          <p:nvPr>
            <p:ph type="sldNum" sz="quarter" idx="10"/>
          </p:nvPr>
        </p:nvSpPr>
        <p:spPr/>
        <p:txBody>
          <a:bodyPr/>
          <a:lstStyle/>
          <a:p>
            <a:pPr>
              <a:defRPr>
                <a:uFillTx/>
              </a:defRPr>
            </a:pPr>
            <a:fld id="{75F75D11-0079-4D42-8AE6-22398F6E9898}" type="slidenum">
              <a:rPr lang="en-US" smtClean="0">
                <a:solidFill>
                  <a:prstClr val="black"/>
                </a:solidFill>
              </a:rPr>
              <a:pPr>
                <a:defRPr>
                  <a:uFillTx/>
                </a:defRPr>
              </a:pPr>
              <a:t>37</a:t>
            </a:fld>
            <a:endParaRPr lang="en-US" dirty="0">
              <a:solidFill>
                <a:prstClr val="black"/>
              </a:solidFill>
            </a:endParaRPr>
          </a:p>
        </p:txBody>
      </p:sp>
    </p:spTree>
    <p:extLst>
      <p:ext uri="{BB962C8B-B14F-4D97-AF65-F5344CB8AC3E}">
        <p14:creationId xmlns:p14="http://schemas.microsoft.com/office/powerpoint/2010/main" val="502630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1563FC-82AB-D046-9156-A73D670BA998}"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2080023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14303">
              <a:defRPr/>
            </a:pPr>
            <a:r>
              <a:rPr lang="en-US" dirty="0" smtClean="0">
                <a:solidFill>
                  <a:srgbClr val="000000"/>
                </a:solidFill>
                <a:cs typeface="Arial Narrow"/>
              </a:rPr>
              <a:t>In 2012, the Office completed high level TEA on 13 potential pathways to hydrocarbon fuels and selected 8 priority technology pathways based on the following criteria:</a:t>
            </a:r>
            <a:endParaRPr lang="en-US" sz="1600" b="1" dirty="0">
              <a:solidFill>
                <a:srgbClr val="FFFFFF"/>
              </a:solidFill>
              <a:latin typeface="Arial Narrow"/>
              <a:cs typeface="Arial Narrow"/>
            </a:endParaRPr>
          </a:p>
          <a:p>
            <a:pPr marL="285719" indent="-285719" defTabSz="457152">
              <a:spcBef>
                <a:spcPct val="20000"/>
              </a:spcBef>
              <a:spcAft>
                <a:spcPts val="200"/>
              </a:spcAft>
              <a:buFont typeface="Arial" pitchFamily="34" charset="0"/>
              <a:buChar char="•"/>
            </a:pPr>
            <a:r>
              <a:rPr lang="en-US" dirty="0">
                <a:solidFill>
                  <a:srgbClr val="000000"/>
                </a:solidFill>
                <a:cs typeface="Arial Narrow"/>
              </a:rPr>
              <a:t>Feasibility of achieving cost goal of $3/gal </a:t>
            </a:r>
          </a:p>
          <a:p>
            <a:pPr marL="285719" indent="-285719" defTabSz="457152">
              <a:spcBef>
                <a:spcPct val="20000"/>
              </a:spcBef>
              <a:spcAft>
                <a:spcPts val="200"/>
              </a:spcAft>
              <a:buFont typeface="Arial" pitchFamily="34" charset="0"/>
              <a:buChar char="•"/>
            </a:pPr>
            <a:r>
              <a:rPr lang="en-US" dirty="0">
                <a:solidFill>
                  <a:srgbClr val="000000"/>
                </a:solidFill>
                <a:cs typeface="Arial Narrow"/>
              </a:rPr>
              <a:t>Near/mid/long-term techno-economic potential </a:t>
            </a:r>
          </a:p>
          <a:p>
            <a:pPr marL="285719" indent="-285719" defTabSz="457152">
              <a:spcBef>
                <a:spcPct val="20000"/>
              </a:spcBef>
              <a:spcAft>
                <a:spcPts val="200"/>
              </a:spcAft>
              <a:buFont typeface="Arial" pitchFamily="34" charset="0"/>
              <a:buChar char="•"/>
            </a:pPr>
            <a:r>
              <a:rPr lang="en-US" dirty="0">
                <a:solidFill>
                  <a:srgbClr val="000000"/>
                </a:solidFill>
                <a:cs typeface="Arial Narrow"/>
              </a:rPr>
              <a:t>Potential national impact</a:t>
            </a:r>
          </a:p>
          <a:p>
            <a:pPr marL="285719" indent="-285719" defTabSz="457152">
              <a:spcBef>
                <a:spcPct val="20000"/>
              </a:spcBef>
              <a:spcAft>
                <a:spcPts val="200"/>
              </a:spcAft>
              <a:buFont typeface="Arial" pitchFamily="34" charset="0"/>
              <a:buChar char="•"/>
            </a:pPr>
            <a:r>
              <a:rPr lang="en-US" dirty="0">
                <a:solidFill>
                  <a:srgbClr val="000000"/>
                </a:solidFill>
                <a:cs typeface="Arial Narrow"/>
              </a:rPr>
              <a:t>Feedstock availability/flexibility </a:t>
            </a:r>
          </a:p>
          <a:p>
            <a:pPr marL="285719" indent="-285719" defTabSz="457152">
              <a:spcBef>
                <a:spcPct val="20000"/>
              </a:spcBef>
              <a:spcAft>
                <a:spcPts val="200"/>
              </a:spcAft>
              <a:buFont typeface="Arial" pitchFamily="34" charset="0"/>
              <a:buChar char="•"/>
            </a:pPr>
            <a:r>
              <a:rPr lang="en-US" dirty="0">
                <a:solidFill>
                  <a:srgbClr val="000000"/>
                </a:solidFill>
                <a:cs typeface="Arial Narrow"/>
              </a:rPr>
              <a:t>Data availability across the full pathway</a:t>
            </a:r>
          </a:p>
          <a:p>
            <a:pPr marL="285719" indent="-285719" defTabSz="457152">
              <a:spcBef>
                <a:spcPct val="20000"/>
              </a:spcBef>
              <a:buFont typeface="Arial" pitchFamily="34" charset="0"/>
              <a:buChar char="•"/>
            </a:pPr>
            <a:r>
              <a:rPr lang="en-US" dirty="0">
                <a:solidFill>
                  <a:srgbClr val="000000"/>
                </a:solidFill>
                <a:cs typeface="Arial Narrow"/>
              </a:rPr>
              <a:t>Co-product economics </a:t>
            </a:r>
          </a:p>
          <a:p>
            <a:pPr marL="285719" indent="-285719" defTabSz="457152">
              <a:spcBef>
                <a:spcPct val="20000"/>
              </a:spcBef>
              <a:buFont typeface="Arial" pitchFamily="34" charset="0"/>
              <a:buChar char="•"/>
            </a:pPr>
            <a:r>
              <a:rPr lang="en-US" dirty="0">
                <a:solidFill>
                  <a:srgbClr val="000000"/>
                </a:solidFill>
                <a:cs typeface="Arial Narrow"/>
              </a:rPr>
              <a:t>Environmental sustainability </a:t>
            </a:r>
            <a:endParaRPr lang="en-US" dirty="0" smtClean="0">
              <a:solidFill>
                <a:srgbClr val="000000"/>
              </a:solidFill>
              <a:cs typeface="Arial Narrow"/>
            </a:endParaRPr>
          </a:p>
          <a:p>
            <a:pPr marL="285719" indent="-285719" defTabSz="457152">
              <a:spcBef>
                <a:spcPct val="20000"/>
              </a:spcBef>
              <a:buFont typeface="Arial" pitchFamily="34" charset="0"/>
              <a:buChar char="•"/>
            </a:pPr>
            <a:endParaRPr lang="en-US" dirty="0">
              <a:solidFill>
                <a:srgbClr val="000000"/>
              </a:solidFill>
              <a:cs typeface="Arial Narrow"/>
            </a:endParaRPr>
          </a:p>
          <a:p>
            <a:pPr marL="285719" indent="-285719" defTabSz="457152">
              <a:spcBef>
                <a:spcPct val="20000"/>
              </a:spcBef>
              <a:buFont typeface="Arial" pitchFamily="34" charset="0"/>
              <a:buChar char="•"/>
            </a:pPr>
            <a:r>
              <a:rPr lang="en-US" dirty="0" smtClean="0">
                <a:solidFill>
                  <a:srgbClr val="000000"/>
                </a:solidFill>
                <a:cs typeface="Arial Narrow"/>
              </a:rPr>
              <a:t>As you can see there are a wide array of potential pathways, each with benefits and drawbacks.  </a:t>
            </a:r>
            <a:endParaRPr lang="en-US" dirty="0">
              <a:solidFill>
                <a:srgbClr val="000000"/>
              </a:solidFill>
              <a:cs typeface="Arial Narrow"/>
            </a:endParaRPr>
          </a:p>
          <a:p>
            <a:pPr marL="285719" indent="-285719" defTabSz="457152">
              <a:spcBef>
                <a:spcPct val="20000"/>
              </a:spcBef>
              <a:buFont typeface="Arial" pitchFamily="34" charset="0"/>
              <a:buChar char="•"/>
            </a:pPr>
            <a:endParaRPr lang="en-US" dirty="0" smtClean="0">
              <a:solidFill>
                <a:srgbClr val="000000"/>
              </a:solidFill>
              <a:cs typeface="Arial Narrow"/>
            </a:endParaRPr>
          </a:p>
          <a:p>
            <a:pPr marL="285719" indent="-285719" defTabSz="457152">
              <a:spcBef>
                <a:spcPct val="20000"/>
              </a:spcBef>
              <a:buFont typeface="Arial" pitchFamily="34" charset="0"/>
              <a:buChar char="•"/>
            </a:pPr>
            <a:r>
              <a:rPr lang="en-US" dirty="0" smtClean="0">
                <a:solidFill>
                  <a:srgbClr val="000000"/>
                </a:solidFill>
                <a:cs typeface="Arial Narrow"/>
              </a:rPr>
              <a:t>Ex situ – two step catalysis of vapors</a:t>
            </a:r>
          </a:p>
          <a:p>
            <a:pPr marL="285719" indent="-285719" defTabSz="457152">
              <a:spcBef>
                <a:spcPct val="20000"/>
              </a:spcBef>
              <a:buFont typeface="Arial" pitchFamily="34" charset="0"/>
              <a:buChar char="•"/>
            </a:pPr>
            <a:r>
              <a:rPr lang="en-US" dirty="0" smtClean="0">
                <a:solidFill>
                  <a:srgbClr val="000000"/>
                </a:solidFill>
                <a:cs typeface="Arial Narrow"/>
              </a:rPr>
              <a:t>In situ – one step catalysis of vapors before condensation</a:t>
            </a:r>
            <a:endParaRPr lang="en-US" dirty="0">
              <a:solidFill>
                <a:srgbClr val="000000"/>
              </a:solidFill>
              <a:cs typeface="Arial Narrow"/>
            </a:endParaRPr>
          </a:p>
          <a:p>
            <a:endParaRPr lang="en-US" dirty="0"/>
          </a:p>
        </p:txBody>
      </p:sp>
      <p:sp>
        <p:nvSpPr>
          <p:cNvPr id="4" name="Slide Number Placeholder 3"/>
          <p:cNvSpPr>
            <a:spLocks noGrp="1"/>
          </p:cNvSpPr>
          <p:nvPr>
            <p:ph type="sldNum" sz="quarter" idx="10"/>
          </p:nvPr>
        </p:nvSpPr>
        <p:spPr/>
        <p:txBody>
          <a:bodyPr/>
          <a:lstStyle/>
          <a:p>
            <a:fld id="{59B6C3FB-DB96-4CB8-A80F-CABB0159F41C}"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928614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82C92-1349-4625-BFA4-4F2154E58355}"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367818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4F5D61-8A78-4940-B3D0-BAF9281030E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13301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143000" y="685800"/>
            <a:ext cx="4573588" cy="3429000"/>
          </a:xfrm>
          <a:ln/>
        </p:spPr>
      </p:sp>
      <p:sp>
        <p:nvSpPr>
          <p:cNvPr id="50179" name="Notes Placeholder 2"/>
          <p:cNvSpPr>
            <a:spLocks noGrp="1"/>
          </p:cNvSpPr>
          <p:nvPr>
            <p:ph type="body" idx="1"/>
          </p:nvPr>
        </p:nvSpPr>
        <p:spPr>
          <a:noFill/>
        </p:spPr>
        <p:txBody>
          <a:bodyPr/>
          <a:lstStyle/>
          <a:p>
            <a:pPr marL="221883" indent="-221883"/>
            <a:r>
              <a:rPr lang="en-US" sz="1400" dirty="0"/>
              <a:t>R&amp;D portfolio is to advance our understanding and play our role as a facilitator of the process</a:t>
            </a:r>
          </a:p>
          <a:p>
            <a:pPr marL="221883" indent="-221883"/>
            <a:endParaRPr lang="en-US" sz="1400" dirty="0"/>
          </a:p>
          <a:p>
            <a:pPr marL="221883" indent="-221883"/>
            <a:r>
              <a:rPr lang="en-US" sz="1400" dirty="0"/>
              <a:t>Loosely grouped into four categories:</a:t>
            </a:r>
          </a:p>
          <a:p>
            <a:pPr marL="221883" indent="-221883">
              <a:buFontTx/>
              <a:buAutoNum type="arabicPeriod"/>
            </a:pPr>
            <a:r>
              <a:rPr lang="en-US" sz="1400" dirty="0"/>
              <a:t>Performance and emissions Testing of Alternative fuels to support ASTM approval and emission benefits measurement</a:t>
            </a:r>
          </a:p>
          <a:p>
            <a:pPr marL="221883" indent="-221883">
              <a:buFontTx/>
              <a:buAutoNum type="arabicPeriod"/>
            </a:pPr>
            <a:r>
              <a:rPr lang="en-US" sz="1400" dirty="0"/>
              <a:t>Analysis on impacts, economics and availability to Improve our understanding and decision making</a:t>
            </a:r>
          </a:p>
          <a:p>
            <a:pPr marL="221883" indent="-221883">
              <a:buFontTx/>
              <a:buAutoNum type="arabicPeriod"/>
            </a:pPr>
            <a:r>
              <a:rPr lang="en-US" sz="1400" dirty="0"/>
              <a:t>Coordination and Leveraging efforts across…public-private, interagency, government and with international partners</a:t>
            </a:r>
          </a:p>
          <a:p>
            <a:pPr marL="221883" indent="-221883">
              <a:buFontTx/>
              <a:buAutoNum type="arabicPeriod"/>
            </a:pPr>
            <a:r>
              <a:rPr lang="en-US" sz="1400" dirty="0"/>
              <a:t>Tracking Fuel Use by U.S. aviation to measure progress towards our goals – we work with Airlines for America and the Defense Logistics Agency – Energy to count gallons of fuel used</a:t>
            </a:r>
          </a:p>
          <a:p>
            <a:pPr marL="221883" indent="-221883">
              <a:buFontTx/>
              <a:buAutoNum type="arabicPeriod"/>
            </a:pPr>
            <a:endParaRPr lang="en-US" sz="1400" dirty="0"/>
          </a:p>
          <a:p>
            <a:pPr marL="221883" indent="-221883"/>
            <a:r>
              <a:rPr lang="en-US" sz="1400" dirty="0"/>
              <a:t>Our means of conducting the work on the right side </a:t>
            </a:r>
          </a:p>
          <a:p>
            <a:pPr marL="221883" indent="-221883"/>
            <a:r>
              <a:rPr lang="en-US" sz="1400" dirty="0"/>
              <a:t>	</a:t>
            </a:r>
          </a:p>
        </p:txBody>
      </p:sp>
      <p:sp>
        <p:nvSpPr>
          <p:cNvPr id="50180" name="Slide Number Placeholder 3"/>
          <p:cNvSpPr>
            <a:spLocks noGrp="1"/>
          </p:cNvSpPr>
          <p:nvPr>
            <p:ph type="sldNum" sz="quarter" idx="5"/>
          </p:nvPr>
        </p:nvSpPr>
        <p:spPr>
          <a:noFill/>
        </p:spPr>
        <p:txBody>
          <a:bodyPr/>
          <a:lstStyle>
            <a:lvl1pPr defTabSz="892152" eaLnBrk="0" hangingPunct="0">
              <a:defRPr sz="2300">
                <a:solidFill>
                  <a:schemeClr val="tx1"/>
                </a:solidFill>
                <a:latin typeface="Arial" pitchFamily="34" charset="0"/>
              </a:defRPr>
            </a:lvl1pPr>
            <a:lvl2pPr marL="721117" indent="-277353" defTabSz="892152" eaLnBrk="0" hangingPunct="0">
              <a:defRPr sz="2300">
                <a:solidFill>
                  <a:schemeClr val="tx1"/>
                </a:solidFill>
                <a:latin typeface="Arial" pitchFamily="34" charset="0"/>
              </a:defRPr>
            </a:lvl2pPr>
            <a:lvl3pPr marL="1109411" indent="-221883" defTabSz="892152" eaLnBrk="0" hangingPunct="0">
              <a:defRPr sz="2300">
                <a:solidFill>
                  <a:schemeClr val="tx1"/>
                </a:solidFill>
                <a:latin typeface="Arial" pitchFamily="34" charset="0"/>
              </a:defRPr>
            </a:lvl3pPr>
            <a:lvl4pPr marL="1553175" indent="-221883" defTabSz="892152" eaLnBrk="0" hangingPunct="0">
              <a:defRPr sz="2300">
                <a:solidFill>
                  <a:schemeClr val="tx1"/>
                </a:solidFill>
                <a:latin typeface="Arial" pitchFamily="34" charset="0"/>
              </a:defRPr>
            </a:lvl4pPr>
            <a:lvl5pPr marL="1996940" indent="-221883" defTabSz="892152" eaLnBrk="0" hangingPunct="0">
              <a:defRPr sz="2300">
                <a:solidFill>
                  <a:schemeClr val="tx1"/>
                </a:solidFill>
                <a:latin typeface="Arial" pitchFamily="34" charset="0"/>
              </a:defRPr>
            </a:lvl5pPr>
            <a:lvl6pPr marL="2440705" indent="-221883" algn="ctr" defTabSz="892152" eaLnBrk="0" fontAlgn="base" hangingPunct="0">
              <a:spcBef>
                <a:spcPct val="0"/>
              </a:spcBef>
              <a:spcAft>
                <a:spcPct val="0"/>
              </a:spcAft>
              <a:defRPr sz="2300">
                <a:solidFill>
                  <a:schemeClr val="tx1"/>
                </a:solidFill>
                <a:latin typeface="Arial" pitchFamily="34" charset="0"/>
              </a:defRPr>
            </a:lvl6pPr>
            <a:lvl7pPr marL="2884469" indent="-221883" algn="ctr" defTabSz="892152" eaLnBrk="0" fontAlgn="base" hangingPunct="0">
              <a:spcBef>
                <a:spcPct val="0"/>
              </a:spcBef>
              <a:spcAft>
                <a:spcPct val="0"/>
              </a:spcAft>
              <a:defRPr sz="2300">
                <a:solidFill>
                  <a:schemeClr val="tx1"/>
                </a:solidFill>
                <a:latin typeface="Arial" pitchFamily="34" charset="0"/>
              </a:defRPr>
            </a:lvl7pPr>
            <a:lvl8pPr marL="3328233" indent="-221883" algn="ctr" defTabSz="892152" eaLnBrk="0" fontAlgn="base" hangingPunct="0">
              <a:spcBef>
                <a:spcPct val="0"/>
              </a:spcBef>
              <a:spcAft>
                <a:spcPct val="0"/>
              </a:spcAft>
              <a:defRPr sz="2300">
                <a:solidFill>
                  <a:schemeClr val="tx1"/>
                </a:solidFill>
                <a:latin typeface="Arial" pitchFamily="34" charset="0"/>
              </a:defRPr>
            </a:lvl8pPr>
            <a:lvl9pPr marL="3771998" indent="-221883" algn="ctr" defTabSz="892152" eaLnBrk="0" fontAlgn="base" hangingPunct="0">
              <a:spcBef>
                <a:spcPct val="0"/>
              </a:spcBef>
              <a:spcAft>
                <a:spcPct val="0"/>
              </a:spcAft>
              <a:defRPr sz="2300">
                <a:solidFill>
                  <a:schemeClr val="tx1"/>
                </a:solidFill>
                <a:latin typeface="Arial" pitchFamily="34" charset="0"/>
              </a:defRPr>
            </a:lvl9pPr>
          </a:lstStyle>
          <a:p>
            <a:pPr eaLnBrk="1" hangingPunct="1"/>
            <a:fld id="{7E470E56-870E-43AB-A65B-3C3F4409A18A}" type="slidenum">
              <a:rPr lang="en-US" sz="1300">
                <a:solidFill>
                  <a:srgbClr val="000000"/>
                </a:solidFill>
                <a:latin typeface="Times New Roman" pitchFamily="18" charset="0"/>
              </a:rPr>
              <a:pPr eaLnBrk="1" hangingPunct="1"/>
              <a:t>7</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3865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463" y="8684635"/>
            <a:ext cx="2972004" cy="45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5" tIns="45658" rIns="91315" bIns="45658" anchor="b"/>
          <a:lstStyle>
            <a:lvl1pPr defTabSz="971550" eaLnBrk="0" hangingPunct="0">
              <a:defRPr sz="2400">
                <a:solidFill>
                  <a:schemeClr val="tx1"/>
                </a:solidFill>
                <a:latin typeface="Arial" pitchFamily="34" charset="0"/>
              </a:defRPr>
            </a:lvl1pPr>
            <a:lvl2pPr marL="742950" indent="-285750" defTabSz="971550" eaLnBrk="0" hangingPunct="0">
              <a:defRPr sz="2400">
                <a:solidFill>
                  <a:schemeClr val="tx1"/>
                </a:solidFill>
                <a:latin typeface="Arial" pitchFamily="34" charset="0"/>
              </a:defRPr>
            </a:lvl2pPr>
            <a:lvl3pPr marL="1143000" indent="-228600" defTabSz="971550" eaLnBrk="0" hangingPunct="0">
              <a:defRPr sz="2400">
                <a:solidFill>
                  <a:schemeClr val="tx1"/>
                </a:solidFill>
                <a:latin typeface="Arial" pitchFamily="34" charset="0"/>
              </a:defRPr>
            </a:lvl3pPr>
            <a:lvl4pPr marL="1600200" indent="-228600" defTabSz="971550" eaLnBrk="0" hangingPunct="0">
              <a:defRPr sz="2400">
                <a:solidFill>
                  <a:schemeClr val="tx1"/>
                </a:solidFill>
                <a:latin typeface="Arial" pitchFamily="34" charset="0"/>
              </a:defRPr>
            </a:lvl4pPr>
            <a:lvl5pPr marL="2057400" indent="-228600" defTabSz="971550" eaLnBrk="0" hangingPunct="0">
              <a:defRPr sz="2400">
                <a:solidFill>
                  <a:schemeClr val="tx1"/>
                </a:solidFill>
                <a:latin typeface="Arial" pitchFamily="34" charset="0"/>
              </a:defRPr>
            </a:lvl5pPr>
            <a:lvl6pPr marL="2514600" indent="-228600" algn="ctr" defTabSz="971550" eaLnBrk="0" fontAlgn="base" hangingPunct="0">
              <a:spcBef>
                <a:spcPct val="0"/>
              </a:spcBef>
              <a:spcAft>
                <a:spcPct val="0"/>
              </a:spcAft>
              <a:defRPr sz="2400">
                <a:solidFill>
                  <a:schemeClr val="tx1"/>
                </a:solidFill>
                <a:latin typeface="Arial" pitchFamily="34" charset="0"/>
              </a:defRPr>
            </a:lvl6pPr>
            <a:lvl7pPr marL="2971800" indent="-228600" algn="ctr" defTabSz="971550" eaLnBrk="0" fontAlgn="base" hangingPunct="0">
              <a:spcBef>
                <a:spcPct val="0"/>
              </a:spcBef>
              <a:spcAft>
                <a:spcPct val="0"/>
              </a:spcAft>
              <a:defRPr sz="2400">
                <a:solidFill>
                  <a:schemeClr val="tx1"/>
                </a:solidFill>
                <a:latin typeface="Arial" pitchFamily="34" charset="0"/>
              </a:defRPr>
            </a:lvl7pPr>
            <a:lvl8pPr marL="3429000" indent="-228600" algn="ctr" defTabSz="971550" eaLnBrk="0" fontAlgn="base" hangingPunct="0">
              <a:spcBef>
                <a:spcPct val="0"/>
              </a:spcBef>
              <a:spcAft>
                <a:spcPct val="0"/>
              </a:spcAft>
              <a:defRPr sz="2400">
                <a:solidFill>
                  <a:schemeClr val="tx1"/>
                </a:solidFill>
                <a:latin typeface="Arial" pitchFamily="34" charset="0"/>
              </a:defRPr>
            </a:lvl8pPr>
            <a:lvl9pPr marL="3886200" indent="-228600" algn="ctr" defTabSz="971550" eaLnBrk="0" fontAlgn="base" hangingPunct="0">
              <a:spcBef>
                <a:spcPct val="0"/>
              </a:spcBef>
              <a:spcAft>
                <a:spcPct val="0"/>
              </a:spcAft>
              <a:defRPr sz="2400">
                <a:solidFill>
                  <a:schemeClr val="tx1"/>
                </a:solidFill>
                <a:latin typeface="Arial" pitchFamily="34" charset="0"/>
              </a:defRPr>
            </a:lvl9pPr>
          </a:lstStyle>
          <a:p>
            <a:pPr algn="r" eaLnBrk="1" fontAlgn="base" hangingPunct="1">
              <a:spcBef>
                <a:spcPct val="0"/>
              </a:spcBef>
              <a:spcAft>
                <a:spcPct val="0"/>
              </a:spcAft>
              <a:buFontTx/>
              <a:buChar char="•"/>
            </a:pPr>
            <a:fld id="{8878111F-C90B-40C0-911F-57F93B57144D}" type="slidenum">
              <a:rPr lang="en-US" sz="1300">
                <a:solidFill>
                  <a:srgbClr val="000000"/>
                </a:solidFill>
              </a:rPr>
              <a:pPr algn="r" eaLnBrk="1" fontAlgn="base" hangingPunct="1">
                <a:spcBef>
                  <a:spcPct val="0"/>
                </a:spcBef>
                <a:spcAft>
                  <a:spcPct val="0"/>
                </a:spcAft>
                <a:buFontTx/>
                <a:buChar char="•"/>
              </a:pPr>
              <a:t>8</a:t>
            </a:fld>
            <a:endParaRPr lang="en-US" sz="1300">
              <a:solidFill>
                <a:srgbClr val="000000"/>
              </a:solidFill>
            </a:endParaRPr>
          </a:p>
        </p:txBody>
      </p:sp>
      <p:sp>
        <p:nvSpPr>
          <p:cNvPr id="48131" name="Rectangle 2"/>
          <p:cNvSpPr>
            <a:spLocks noGrp="1" noRot="1" noChangeAspect="1" noChangeArrowheads="1" noTextEdit="1"/>
          </p:cNvSpPr>
          <p:nvPr>
            <p:ph type="sldImg"/>
          </p:nvPr>
        </p:nvSpPr>
        <p:spPr>
          <a:xfrm>
            <a:off x="1143000" y="685800"/>
            <a:ext cx="4573588" cy="3429000"/>
          </a:xfrm>
          <a:ln/>
        </p:spPr>
      </p:sp>
      <p:sp>
        <p:nvSpPr>
          <p:cNvPr id="48132" name="Rectangle 3"/>
          <p:cNvSpPr>
            <a:spLocks noGrp="1" noChangeArrowheads="1"/>
          </p:cNvSpPr>
          <p:nvPr>
            <p:ph type="body" idx="1"/>
          </p:nvPr>
        </p:nvSpPr>
        <p:spPr>
          <a:xfrm>
            <a:off x="685494" y="4341545"/>
            <a:ext cx="5487013" cy="4118821"/>
          </a:xfrm>
          <a:noFill/>
        </p:spPr>
        <p:txBody>
          <a:bodyPr lIns="91315" tIns="45658" rIns="91315" bIns="45658"/>
          <a:lstStyle/>
          <a:p>
            <a:pPr eaLnBrk="1" hangingPunct="1">
              <a:lnSpc>
                <a:spcPct val="90000"/>
              </a:lnSpc>
              <a:spcBef>
                <a:spcPct val="0"/>
              </a:spcBef>
            </a:pPr>
            <a:r>
              <a:rPr lang="en-US" sz="1300" dirty="0"/>
              <a:t>This is a broad effort &amp; Success Requires coordination across supply chain. </a:t>
            </a:r>
          </a:p>
          <a:p>
            <a:pPr eaLnBrk="1" hangingPunct="1">
              <a:lnSpc>
                <a:spcPct val="90000"/>
              </a:lnSpc>
              <a:spcBef>
                <a:spcPct val="0"/>
              </a:spcBef>
            </a:pPr>
            <a:r>
              <a:rPr lang="en-US" sz="1300" dirty="0"/>
              <a:t>We are depending on the program, policies and expertise of 8 different agencies (USDA, DOE, </a:t>
            </a:r>
            <a:r>
              <a:rPr lang="en-US" sz="1300" dirty="0" err="1"/>
              <a:t>DoD</a:t>
            </a:r>
            <a:r>
              <a:rPr lang="en-US" sz="1300" dirty="0"/>
              <a:t>, EPA, NASA, Commerce and NSF)</a:t>
            </a:r>
          </a:p>
          <a:p>
            <a:pPr eaLnBrk="1" hangingPunct="1">
              <a:lnSpc>
                <a:spcPct val="90000"/>
              </a:lnSpc>
              <a:spcBef>
                <a:spcPct val="0"/>
              </a:spcBef>
            </a:pPr>
            <a:r>
              <a:rPr lang="en-US" sz="1300" dirty="0"/>
              <a:t>We are working together to Develop and National Strategy for Alternative Jet fuel R&amp;D – you will hear more tomorrow.</a:t>
            </a:r>
          </a:p>
          <a:p>
            <a:pPr eaLnBrk="1" hangingPunct="1">
              <a:lnSpc>
                <a:spcPct val="90000"/>
              </a:lnSpc>
              <a:spcBef>
                <a:spcPct val="0"/>
              </a:spcBef>
            </a:pPr>
            <a:r>
              <a:rPr lang="en-US" sz="1300" dirty="0"/>
              <a:t>This provides an across government perspective and sense of who and how each agency is providing support through policy or programs.</a:t>
            </a:r>
          </a:p>
          <a:p>
            <a:pPr eaLnBrk="1" hangingPunct="1">
              <a:lnSpc>
                <a:spcPct val="90000"/>
              </a:lnSpc>
              <a:spcBef>
                <a:spcPct val="0"/>
              </a:spcBef>
            </a:pPr>
            <a:endParaRPr lang="en-US" sz="1300" dirty="0"/>
          </a:p>
          <a:p>
            <a:pPr eaLnBrk="1" hangingPunct="1">
              <a:lnSpc>
                <a:spcPct val="90000"/>
              </a:lnSpc>
              <a:spcBef>
                <a:spcPct val="0"/>
              </a:spcBef>
            </a:pPr>
            <a:r>
              <a:rPr lang="en-US" sz="1300" dirty="0"/>
              <a:t>----</a:t>
            </a:r>
          </a:p>
          <a:p>
            <a:pPr eaLnBrk="1" hangingPunct="1">
              <a:lnSpc>
                <a:spcPct val="90000"/>
              </a:lnSpc>
              <a:spcBef>
                <a:spcPct val="0"/>
              </a:spcBef>
            </a:pPr>
            <a:r>
              <a:rPr lang="en-US" sz="1300" dirty="0"/>
              <a:t>Supply chain columns:</a:t>
            </a:r>
          </a:p>
          <a:p>
            <a:pPr eaLnBrk="1" hangingPunct="1">
              <a:lnSpc>
                <a:spcPct val="90000"/>
              </a:lnSpc>
              <a:spcBef>
                <a:spcPct val="0"/>
              </a:spcBef>
            </a:pPr>
            <a:r>
              <a:rPr lang="en-US" sz="1300" dirty="0"/>
              <a:t>Feedstock production –- identification, assessment and improvement of potential jet fuel feedstock crops</a:t>
            </a:r>
          </a:p>
          <a:p>
            <a:pPr eaLnBrk="1" hangingPunct="1">
              <a:lnSpc>
                <a:spcPct val="90000"/>
              </a:lnSpc>
              <a:spcBef>
                <a:spcPct val="0"/>
              </a:spcBef>
            </a:pPr>
            <a:r>
              <a:rPr lang="en-US" sz="1300" dirty="0"/>
              <a:t>Feedstock logistics— support for harvesting/movement of the feedstock to where it needs to be</a:t>
            </a:r>
          </a:p>
          <a:p>
            <a:pPr eaLnBrk="1" hangingPunct="1">
              <a:lnSpc>
                <a:spcPct val="90000"/>
              </a:lnSpc>
              <a:spcBef>
                <a:spcPct val="0"/>
              </a:spcBef>
            </a:pPr>
            <a:r>
              <a:rPr lang="en-US" sz="1300" dirty="0"/>
              <a:t>Fuel Conversion—R&amp;D to develop and optimize alternative jet fuel conversion processes</a:t>
            </a:r>
          </a:p>
          <a:p>
            <a:pPr eaLnBrk="1" hangingPunct="1">
              <a:lnSpc>
                <a:spcPct val="90000"/>
              </a:lnSpc>
              <a:spcBef>
                <a:spcPct val="0"/>
              </a:spcBef>
            </a:pPr>
            <a:r>
              <a:rPr lang="en-US" sz="1300" dirty="0"/>
              <a:t>Conv. Process and scale up – out of lab and pushing towards commercialization—prove scaled production</a:t>
            </a:r>
          </a:p>
          <a:p>
            <a:pPr eaLnBrk="1" hangingPunct="1">
              <a:lnSpc>
                <a:spcPct val="90000"/>
              </a:lnSpc>
              <a:spcBef>
                <a:spcPct val="0"/>
              </a:spcBef>
            </a:pPr>
            <a:r>
              <a:rPr lang="en-US" sz="1300" dirty="0"/>
              <a:t>Fuel performance—how engine/a/c </a:t>
            </a:r>
            <a:r>
              <a:rPr lang="en-US" sz="1300" dirty="0" err="1"/>
              <a:t>perfomr</a:t>
            </a:r>
            <a:r>
              <a:rPr lang="en-US" sz="1300" dirty="0"/>
              <a:t> using the fuel </a:t>
            </a:r>
            <a:r>
              <a:rPr lang="en-US" sz="1300" dirty="0">
                <a:sym typeface="Wingdings" pitchFamily="2" charset="2"/>
              </a:rPr>
              <a:t> key to qualification and certification</a:t>
            </a:r>
          </a:p>
          <a:p>
            <a:pPr eaLnBrk="1" hangingPunct="1">
              <a:lnSpc>
                <a:spcPct val="90000"/>
              </a:lnSpc>
              <a:spcBef>
                <a:spcPct val="0"/>
              </a:spcBef>
            </a:pPr>
            <a:r>
              <a:rPr lang="en-US" sz="1300" dirty="0" err="1">
                <a:sym typeface="Wingdings" pitchFamily="2" charset="2"/>
              </a:rPr>
              <a:t>Env</a:t>
            </a:r>
            <a:r>
              <a:rPr lang="en-US" sz="1300" dirty="0">
                <a:sym typeface="Wingdings" pitchFamily="2" charset="2"/>
              </a:rPr>
              <a:t>. Assessment—air quality improvements &amp; GHG LCA </a:t>
            </a:r>
          </a:p>
          <a:p>
            <a:pPr eaLnBrk="1" hangingPunct="1">
              <a:lnSpc>
                <a:spcPct val="90000"/>
              </a:lnSpc>
              <a:spcBef>
                <a:spcPct val="0"/>
              </a:spcBef>
            </a:pPr>
            <a:r>
              <a:rPr lang="en-US" sz="1300" dirty="0">
                <a:sym typeface="Wingdings" pitchFamily="2" charset="2"/>
              </a:rPr>
              <a:t>Enable Production—govt. incentives to support a new industry such as USDA and DOE loan guarantee and grant program, RFS2, DOC investor education/webinars</a:t>
            </a:r>
          </a:p>
          <a:p>
            <a:pPr eaLnBrk="1" hangingPunct="1">
              <a:lnSpc>
                <a:spcPct val="90000"/>
              </a:lnSpc>
              <a:spcBef>
                <a:spcPct val="0"/>
              </a:spcBef>
            </a:pPr>
            <a:r>
              <a:rPr lang="en-US" sz="1300" dirty="0">
                <a:sym typeface="Wingdings" pitchFamily="2" charset="2"/>
              </a:rPr>
              <a:t>End user—Agencies that use fuels (</a:t>
            </a:r>
            <a:r>
              <a:rPr lang="en-US" sz="1300" dirty="0" err="1">
                <a:sym typeface="Wingdings" pitchFamily="2" charset="2"/>
              </a:rPr>
              <a:t>DoD</a:t>
            </a:r>
            <a:r>
              <a:rPr lang="en-US" sz="1300" dirty="0">
                <a:sym typeface="Wingdings" pitchFamily="2" charset="2"/>
              </a:rPr>
              <a:t>), and in case of airlines (close coordination with </a:t>
            </a:r>
            <a:r>
              <a:rPr lang="en-US" sz="1300" dirty="0" err="1">
                <a:sym typeface="Wingdings" pitchFamily="2" charset="2"/>
              </a:rPr>
              <a:t>fAA</a:t>
            </a:r>
            <a:r>
              <a:rPr lang="en-US" sz="1300" dirty="0">
                <a:sym typeface="Wingdings" pitchFamily="2" charset="2"/>
              </a:rPr>
              <a:t>)</a:t>
            </a:r>
            <a:endParaRPr lang="en-US" sz="1300" dirty="0"/>
          </a:p>
          <a:p>
            <a:pPr eaLnBrk="1" hangingPunct="1">
              <a:lnSpc>
                <a:spcPct val="90000"/>
              </a:lnSpc>
              <a:spcBef>
                <a:spcPct val="0"/>
              </a:spcBef>
            </a:pPr>
            <a:endParaRPr lang="en-US" sz="1300" dirty="0"/>
          </a:p>
          <a:p>
            <a:pPr eaLnBrk="1" hangingPunct="1">
              <a:lnSpc>
                <a:spcPct val="90000"/>
              </a:lnSpc>
              <a:spcBef>
                <a:spcPct val="0"/>
              </a:spcBef>
            </a:pPr>
            <a:endParaRPr lang="en-US" sz="1300" dirty="0"/>
          </a:p>
          <a:p>
            <a:pPr eaLnBrk="1" hangingPunct="1">
              <a:lnSpc>
                <a:spcPct val="90000"/>
              </a:lnSpc>
              <a:spcBef>
                <a:spcPct val="50000"/>
              </a:spcBef>
            </a:pPr>
            <a:endParaRPr lang="en-US" sz="1300" dirty="0"/>
          </a:p>
        </p:txBody>
      </p:sp>
    </p:spTree>
    <p:extLst>
      <p:ext uri="{BB962C8B-B14F-4D97-AF65-F5344CB8AC3E}">
        <p14:creationId xmlns:p14="http://schemas.microsoft.com/office/powerpoint/2010/main" val="3993430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pPr defTabSz="917344">
              <a:defRPr/>
            </a:pPr>
            <a:r>
              <a:rPr lang="en-US" b="0" dirty="0" smtClean="0">
                <a:solidFill>
                  <a:srgbClr val="000000"/>
                </a:solidFill>
                <a:latin typeface="Calibri" pitchFamily="34" charset="0"/>
                <a:ea typeface="ＭＳ Ｐゴシック" pitchFamily="-109" charset="-128"/>
              </a:rPr>
              <a:t>CAAFI</a:t>
            </a:r>
            <a:r>
              <a:rPr lang="en-US" b="0" baseline="0" dirty="0" smtClean="0">
                <a:solidFill>
                  <a:srgbClr val="000000"/>
                </a:solidFill>
                <a:latin typeface="Calibri" pitchFamily="34" charset="0"/>
                <a:ea typeface="ＭＳ Ｐゴシック" pitchFamily="-109" charset="-128"/>
              </a:rPr>
              <a:t> is a </a:t>
            </a:r>
            <a:r>
              <a:rPr lang="en-US" b="0" dirty="0" smtClean="0">
                <a:solidFill>
                  <a:srgbClr val="000000"/>
                </a:solidFill>
                <a:latin typeface="Calibri" pitchFamily="34" charset="0"/>
                <a:ea typeface="ＭＳ Ｐゴシック" pitchFamily="-109" charset="-128"/>
              </a:rPr>
              <a:t>Government-Industry-Academia Coalition</a:t>
            </a:r>
            <a:r>
              <a:rPr lang="en-US" b="0" baseline="0" dirty="0" smtClean="0">
                <a:solidFill>
                  <a:srgbClr val="000000"/>
                </a:solidFill>
                <a:latin typeface="Calibri" pitchFamily="34" charset="0"/>
                <a:ea typeface="ＭＳ Ｐゴシック" pitchFamily="-109" charset="-128"/>
              </a:rPr>
              <a:t> &amp; </a:t>
            </a:r>
            <a:r>
              <a:rPr lang="en-US" b="0" dirty="0" smtClean="0">
                <a:solidFill>
                  <a:srgbClr val="000000"/>
                </a:solidFill>
                <a:latin typeface="Calibri" pitchFamily="34" charset="0"/>
                <a:ea typeface="ＭＳ Ｐゴシック" pitchFamily="-109" charset="-128"/>
              </a:rPr>
              <a:t>Public –</a:t>
            </a:r>
            <a:r>
              <a:rPr lang="en-US" b="0" baseline="0" dirty="0" smtClean="0">
                <a:solidFill>
                  <a:srgbClr val="000000"/>
                </a:solidFill>
                <a:latin typeface="Calibri" pitchFamily="34" charset="0"/>
                <a:ea typeface="ＭＳ Ｐゴシック" pitchFamily="-109" charset="-128"/>
              </a:rPr>
              <a:t> Private partnership. </a:t>
            </a:r>
          </a:p>
          <a:p>
            <a:pPr defTabSz="867871">
              <a:defRPr/>
            </a:pPr>
            <a:r>
              <a:rPr lang="en-US" dirty="0">
                <a:latin typeface="Helvetica" pitchFamily="84" charset="0"/>
              </a:rPr>
              <a:t>Technology neutral </a:t>
            </a:r>
            <a:r>
              <a:rPr lang="en-US">
                <a:latin typeface="Helvetica" pitchFamily="84" charset="0"/>
              </a:rPr>
              <a:t>– solutions </a:t>
            </a:r>
            <a:r>
              <a:rPr lang="en-US" dirty="0">
                <a:latin typeface="Helvetica" pitchFamily="84" charset="0"/>
              </a:rPr>
              <a:t>must meet the listed criteria</a:t>
            </a:r>
          </a:p>
          <a:p>
            <a:r>
              <a:rPr lang="en-US" b="0" dirty="0" smtClean="0"/>
              <a:t>CAAFI </a:t>
            </a:r>
            <a:r>
              <a:rPr lang="en-US" sz="2400" dirty="0">
                <a:latin typeface="Helvetica" pitchFamily="84" charset="0"/>
                <a:ea typeface="ＭＳ Ｐゴシック" pitchFamily="84" charset="-128"/>
              </a:rPr>
              <a:t>Enables diverse participants to </a:t>
            </a:r>
            <a:r>
              <a:rPr lang="en-US" sz="2000" dirty="0">
                <a:latin typeface="Helvetica" pitchFamily="84" charset="0"/>
                <a:ea typeface="ＭＳ Ｐゴシック" pitchFamily="84" charset="-128"/>
              </a:rPr>
              <a:t>build relationships, share and collect data, identify resources, and direct research, development and deployment of alternative jet fuels.</a:t>
            </a:r>
          </a:p>
          <a:p>
            <a:r>
              <a:rPr lang="en-US" sz="2000" dirty="0">
                <a:latin typeface="Helvetica" pitchFamily="84" charset="0"/>
              </a:rPr>
              <a:t>Key issues being addressed in regular meetings of four teams</a:t>
            </a:r>
          </a:p>
          <a:p>
            <a:r>
              <a:rPr lang="en-US" b="0" dirty="0" smtClean="0"/>
              <a:t>It also allows private sector</a:t>
            </a:r>
            <a:r>
              <a:rPr lang="en-US" b="0" baseline="0" dirty="0" smtClean="0"/>
              <a:t> to own the effort and coordinate closely with USG.</a:t>
            </a:r>
          </a:p>
          <a:p>
            <a:r>
              <a:rPr lang="en-US" b="0" dirty="0" smtClean="0"/>
              <a:t>CAAFI is</a:t>
            </a:r>
            <a:r>
              <a:rPr lang="en-US" b="0" baseline="0" dirty="0" smtClean="0"/>
              <a:t> focusing efforts on development of supply at a state and regional level</a:t>
            </a:r>
          </a:p>
          <a:p>
            <a:r>
              <a:rPr lang="en-US" b="0" baseline="0" dirty="0" smtClean="0"/>
              <a:t>CAAFI also facilitates international cooperation</a:t>
            </a:r>
          </a:p>
          <a:p>
            <a:endParaRPr lang="en-US" b="1" dirty="0"/>
          </a:p>
        </p:txBody>
      </p:sp>
      <p:sp>
        <p:nvSpPr>
          <p:cNvPr id="4" name="Slide Number Placeholder 3"/>
          <p:cNvSpPr>
            <a:spLocks noGrp="1"/>
          </p:cNvSpPr>
          <p:nvPr>
            <p:ph type="sldNum" sz="quarter" idx="10"/>
          </p:nvPr>
        </p:nvSpPr>
        <p:spPr/>
        <p:txBody>
          <a:bodyPr/>
          <a:lstStyle/>
          <a:p>
            <a:fld id="{CC89DB6E-640F-4263-82D5-3EB0C2E13EBF}"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9541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02525" eaLnBrk="0" hangingPunct="0">
              <a:defRPr sz="2400">
                <a:solidFill>
                  <a:schemeClr val="tx1"/>
                </a:solidFill>
                <a:latin typeface="Arial" charset="0"/>
              </a:defRPr>
            </a:lvl1pPr>
            <a:lvl2pPr marL="735856" indent="-283022" defTabSz="902525" eaLnBrk="0" hangingPunct="0">
              <a:defRPr sz="2400">
                <a:solidFill>
                  <a:schemeClr val="tx1"/>
                </a:solidFill>
                <a:latin typeface="Arial" charset="0"/>
              </a:defRPr>
            </a:lvl2pPr>
            <a:lvl3pPr marL="1132086" indent="-226417" defTabSz="902525" eaLnBrk="0" hangingPunct="0">
              <a:defRPr sz="2400">
                <a:solidFill>
                  <a:schemeClr val="tx1"/>
                </a:solidFill>
                <a:latin typeface="Arial" charset="0"/>
              </a:defRPr>
            </a:lvl3pPr>
            <a:lvl4pPr marL="1584921" indent="-226417" defTabSz="902525" eaLnBrk="0" hangingPunct="0">
              <a:defRPr sz="2400">
                <a:solidFill>
                  <a:schemeClr val="tx1"/>
                </a:solidFill>
                <a:latin typeface="Arial" charset="0"/>
              </a:defRPr>
            </a:lvl4pPr>
            <a:lvl5pPr marL="2037756" indent="-226417" defTabSz="902525" eaLnBrk="0" hangingPunct="0">
              <a:defRPr sz="2400">
                <a:solidFill>
                  <a:schemeClr val="tx1"/>
                </a:solidFill>
                <a:latin typeface="Arial" charset="0"/>
              </a:defRPr>
            </a:lvl5pPr>
            <a:lvl6pPr marL="2490591" indent="-226417" defTabSz="902525" eaLnBrk="0" fontAlgn="base" hangingPunct="0">
              <a:spcBef>
                <a:spcPct val="50000"/>
              </a:spcBef>
              <a:spcAft>
                <a:spcPct val="0"/>
              </a:spcAft>
              <a:buChar char="•"/>
              <a:defRPr sz="2400">
                <a:solidFill>
                  <a:schemeClr val="tx1"/>
                </a:solidFill>
                <a:latin typeface="Arial" charset="0"/>
              </a:defRPr>
            </a:lvl6pPr>
            <a:lvl7pPr marL="2943425" indent="-226417" defTabSz="902525" eaLnBrk="0" fontAlgn="base" hangingPunct="0">
              <a:spcBef>
                <a:spcPct val="50000"/>
              </a:spcBef>
              <a:spcAft>
                <a:spcPct val="0"/>
              </a:spcAft>
              <a:buChar char="•"/>
              <a:defRPr sz="2400">
                <a:solidFill>
                  <a:schemeClr val="tx1"/>
                </a:solidFill>
                <a:latin typeface="Arial" charset="0"/>
              </a:defRPr>
            </a:lvl7pPr>
            <a:lvl8pPr marL="3396260" indent="-226417" defTabSz="902525" eaLnBrk="0" fontAlgn="base" hangingPunct="0">
              <a:spcBef>
                <a:spcPct val="50000"/>
              </a:spcBef>
              <a:spcAft>
                <a:spcPct val="0"/>
              </a:spcAft>
              <a:buChar char="•"/>
              <a:defRPr sz="2400">
                <a:solidFill>
                  <a:schemeClr val="tx1"/>
                </a:solidFill>
                <a:latin typeface="Arial" charset="0"/>
              </a:defRPr>
            </a:lvl8pPr>
            <a:lvl9pPr marL="3849094" indent="-226417" defTabSz="902525" eaLnBrk="0" fontAlgn="base" hangingPunct="0">
              <a:spcBef>
                <a:spcPct val="50000"/>
              </a:spcBef>
              <a:spcAft>
                <a:spcPct val="0"/>
              </a:spcAft>
              <a:buChar char="•"/>
              <a:defRPr sz="2400">
                <a:solidFill>
                  <a:schemeClr val="tx1"/>
                </a:solidFill>
                <a:latin typeface="Arial" charset="0"/>
              </a:defRPr>
            </a:lvl9pPr>
          </a:lstStyle>
          <a:p>
            <a:pPr eaLnBrk="1" hangingPunct="1"/>
            <a:fld id="{E18D91FE-38C9-4B3B-9747-2C6689B206EA}" type="slidenum">
              <a:rPr lang="en-US" sz="1200">
                <a:solidFill>
                  <a:prstClr val="black"/>
                </a:solidFill>
                <a:latin typeface="Times New Roman" pitchFamily="18" charset="0"/>
              </a:rPr>
              <a:pPr eaLnBrk="1" hangingPunct="1"/>
              <a:t>10</a:t>
            </a:fld>
            <a:endParaRPr lang="en-US" sz="1200">
              <a:solidFill>
                <a:prstClr val="black"/>
              </a:solidFill>
              <a:latin typeface="Times New Roman" pitchFamily="18" charset="0"/>
            </a:endParaRPr>
          </a:p>
        </p:txBody>
      </p:sp>
      <p:sp>
        <p:nvSpPr>
          <p:cNvPr id="11267" name="Rectangle 2"/>
          <p:cNvSpPr>
            <a:spLocks noGrp="1" noRot="1" noChangeAspect="1" noChangeArrowheads="1" noTextEdit="1"/>
          </p:cNvSpPr>
          <p:nvPr>
            <p:ph type="sldImg"/>
          </p:nvPr>
        </p:nvSpPr>
        <p:spPr>
          <a:xfrm>
            <a:off x="1143000" y="685800"/>
            <a:ext cx="4573588" cy="3429000"/>
          </a:xfrm>
          <a:ln/>
        </p:spPr>
      </p:sp>
      <p:sp>
        <p:nvSpPr>
          <p:cNvPr id="11268" name="Rectangle 3"/>
          <p:cNvSpPr>
            <a:spLocks noGrp="1" noChangeArrowheads="1"/>
          </p:cNvSpPr>
          <p:nvPr>
            <p:ph type="body" idx="1"/>
          </p:nvPr>
        </p:nvSpPr>
        <p:spPr>
          <a:noFill/>
        </p:spPr>
        <p:txBody>
          <a:bodyPr/>
          <a:lstStyle/>
          <a:p>
            <a:pPr marL="283022" indent="-283022" defTabSz="953862">
              <a:buFont typeface="Arial" panose="020B0604020202020204" pitchFamily="34" charset="0"/>
              <a:buChar char="•"/>
              <a:defRPr/>
            </a:pPr>
            <a:r>
              <a:rPr lang="en-US" sz="1500" dirty="0"/>
              <a:t>This effort is truly a global one</a:t>
            </a:r>
          </a:p>
          <a:p>
            <a:pPr marL="283022" indent="-283022" defTabSz="953862">
              <a:buFont typeface="Arial" panose="020B0604020202020204" pitchFamily="34" charset="0"/>
              <a:buChar char="•"/>
              <a:defRPr/>
            </a:pPr>
            <a:r>
              <a:rPr lang="en-US" sz="1500" dirty="0"/>
              <a:t>There are many different initiatives emerging – including public-private partnerships, public led R&amp;D initiatives, private led initiatives, and supply chain efforts </a:t>
            </a:r>
          </a:p>
          <a:p>
            <a:pPr marL="283022" indent="-283022" defTabSz="953862">
              <a:buFont typeface="Arial" panose="020B0604020202020204" pitchFamily="34" charset="0"/>
              <a:buChar char="•"/>
              <a:defRPr/>
            </a:pPr>
            <a:r>
              <a:rPr lang="en-US" sz="1500" dirty="0"/>
              <a:t>FAA has been working to coordinate both formally and informally with these efforts in other countries.</a:t>
            </a:r>
          </a:p>
          <a:p>
            <a:pPr marL="283022" indent="-283022" defTabSz="953862">
              <a:buFont typeface="Arial" panose="020B0604020202020204" pitchFamily="34" charset="0"/>
              <a:buChar char="•"/>
              <a:defRPr/>
            </a:pPr>
            <a:r>
              <a:rPr lang="en-US" sz="1500" dirty="0"/>
              <a:t>We have formal coordination via Govt. to govt. bilateral agreements with Australia, Brazil, Germany and Spain. These are non-binding cooperative agreements that provide an umbrella for public-private sector activity and mutual strengthening at policy making level.</a:t>
            </a:r>
          </a:p>
          <a:p>
            <a:pPr marL="283022" indent="-283022" defTabSz="953862">
              <a:buFont typeface="Arial" panose="020B0604020202020204" pitchFamily="34" charset="0"/>
              <a:buChar char="•"/>
              <a:defRPr/>
            </a:pPr>
            <a:r>
              <a:rPr lang="en-US" sz="1500" dirty="0"/>
              <a:t>Informal coordination with our counterparts in other governments and with R&amp;D funding organizations.</a:t>
            </a:r>
          </a:p>
          <a:p>
            <a:pPr marL="283022" indent="-283022" defTabSz="953862">
              <a:buFont typeface="Arial" panose="020B0604020202020204" pitchFamily="34" charset="0"/>
              <a:buChar char="•"/>
              <a:defRPr/>
            </a:pPr>
            <a:r>
              <a:rPr lang="en-US" sz="1500" dirty="0"/>
              <a:t>And we also support and participate with the United Nation’s International Civil Aviation Organization in it’s role as a forum for exchange of best practices among member States.</a:t>
            </a:r>
          </a:p>
          <a:p>
            <a:pPr marL="735856" lvl="1" indent="-283022" defTabSz="953862">
              <a:buFont typeface="Arial" panose="020B0604020202020204" pitchFamily="34" charset="0"/>
              <a:buChar char="•"/>
              <a:defRPr/>
            </a:pPr>
            <a:r>
              <a:rPr lang="en-US" sz="1500" dirty="0"/>
              <a:t>This includes participation on a newly established ICAO Committee on Aviation Environmental Protection (</a:t>
            </a:r>
            <a:r>
              <a:rPr lang="en-US" sz="2700" dirty="0">
                <a:solidFill>
                  <a:prstClr val="black"/>
                </a:solidFill>
                <a:latin typeface="Calibri"/>
              </a:rPr>
              <a:t>CAEP) Alternative Fuels Task Force</a:t>
            </a:r>
          </a:p>
          <a:p>
            <a:pPr eaLnBrk="1" hangingPunct="1"/>
            <a:endParaRPr lang="en-US" dirty="0" smtClean="0"/>
          </a:p>
          <a:p>
            <a:pPr eaLnBrk="1" hangingPunct="1"/>
            <a:r>
              <a:rPr lang="en-US" dirty="0" smtClean="0"/>
              <a:t>[flags</a:t>
            </a:r>
            <a:r>
              <a:rPr lang="en-US" baseline="0" dirty="0" smtClean="0"/>
              <a:t> on bottom are European Union, Canada, China, France, Netherlands, Mexico and Indonesia]</a:t>
            </a:r>
            <a:endParaRPr lang="en-US" dirty="0" smtClean="0"/>
          </a:p>
        </p:txBody>
      </p:sp>
    </p:spTree>
    <p:extLst>
      <p:ext uri="{BB962C8B-B14F-4D97-AF65-F5344CB8AC3E}">
        <p14:creationId xmlns:p14="http://schemas.microsoft.com/office/powerpoint/2010/main" val="1589931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29000"/>
          </a:xfrm>
        </p:spPr>
      </p:sp>
      <p:sp>
        <p:nvSpPr>
          <p:cNvPr id="3" name="Notes Placeholder 2"/>
          <p:cNvSpPr>
            <a:spLocks noGrp="1"/>
          </p:cNvSpPr>
          <p:nvPr>
            <p:ph type="body" idx="1"/>
          </p:nvPr>
        </p:nvSpPr>
        <p:spPr/>
        <p:txBody>
          <a:bodyPr/>
          <a:lstStyle/>
          <a:p>
            <a:pPr rtl="0" eaLnBrk="1" fontAlgn="t" latinLnBrk="0" hangingPunct="1"/>
            <a:r>
              <a:rPr lang="en-US" b="1" dirty="0" smtClean="0"/>
              <a:t>COE Technical Areas – Alt Jet Fuels</a:t>
            </a:r>
            <a:endParaRPr lang="en-US" dirty="0" smtClean="0"/>
          </a:p>
          <a:p>
            <a:pPr rtl="0" eaLnBrk="1" fontAlgn="t" latinLnBrk="0" hangingPunct="1"/>
            <a:r>
              <a:rPr lang="en-US" i="1" dirty="0" smtClean="0"/>
              <a:t>Feedstock Development, Processing and Conversion Research</a:t>
            </a:r>
          </a:p>
          <a:p>
            <a:pPr rtl="0" eaLnBrk="1" fontAlgn="t" latinLnBrk="0" hangingPunct="1"/>
            <a:r>
              <a:rPr lang="en-US" i="1" dirty="0" smtClean="0"/>
              <a:t>Regional Supply and Refining Infrastructure</a:t>
            </a:r>
          </a:p>
          <a:p>
            <a:pPr rtl="0" eaLnBrk="1" fontAlgn="t" latinLnBrk="0" hangingPunct="1"/>
            <a:r>
              <a:rPr lang="en-US" i="1" dirty="0" smtClean="0"/>
              <a:t>Environmental Benefits Analysis</a:t>
            </a:r>
          </a:p>
          <a:p>
            <a:pPr rtl="0" eaLnBrk="1" fontAlgn="t" latinLnBrk="0" hangingPunct="1"/>
            <a:r>
              <a:rPr lang="en-US" dirty="0" smtClean="0"/>
              <a:t>Aircraft Component Deterioration and Wear Assessment</a:t>
            </a:r>
          </a:p>
          <a:p>
            <a:pPr rtl="0" eaLnBrk="1" fontAlgn="t" latinLnBrk="0" hangingPunct="1"/>
            <a:r>
              <a:rPr lang="en-US" dirty="0" smtClean="0"/>
              <a:t>Fuel Performance Testing</a:t>
            </a:r>
          </a:p>
          <a:p>
            <a:pPr rtl="0" eaLnBrk="1" fontAlgn="t" latinLnBrk="0" hangingPunct="1"/>
            <a:r>
              <a:rPr lang="en-US" b="1" dirty="0" smtClean="0"/>
              <a:t>COE Technical Areas – Environment</a:t>
            </a:r>
            <a:endParaRPr lang="en-US" dirty="0" smtClean="0"/>
          </a:p>
          <a:p>
            <a:pPr rtl="0" eaLnBrk="1" fontAlgn="t" latinLnBrk="0" hangingPunct="1"/>
            <a:r>
              <a:rPr lang="en-US" dirty="0" smtClean="0"/>
              <a:t>Aircraft Noise and Impacts</a:t>
            </a:r>
          </a:p>
          <a:p>
            <a:pPr rtl="0" eaLnBrk="1" fontAlgn="t" latinLnBrk="0" hangingPunct="1"/>
            <a:r>
              <a:rPr lang="en-US" dirty="0" smtClean="0"/>
              <a:t>Aviation Emissions and Impacts</a:t>
            </a:r>
          </a:p>
          <a:p>
            <a:pPr rtl="0" eaLnBrk="1" fontAlgn="t" latinLnBrk="0" hangingPunct="1"/>
            <a:r>
              <a:rPr lang="en-US" dirty="0" smtClean="0"/>
              <a:t>Aviation Modeling and Analysis</a:t>
            </a:r>
          </a:p>
          <a:p>
            <a:pPr rtl="0" eaLnBrk="1" fontAlgn="t" latinLnBrk="0" hangingPunct="1"/>
            <a:r>
              <a:rPr lang="en-US" dirty="0" smtClean="0"/>
              <a:t>Aircraft Technology Assessment</a:t>
            </a:r>
          </a:p>
          <a:p>
            <a:pPr rtl="0" eaLnBrk="1" fontAlgn="t" latinLnBrk="0" hangingPunct="1"/>
            <a:r>
              <a:rPr lang="en-US" dirty="0" smtClean="0"/>
              <a:t>Environmentally and Energy Efficient Gate-to-Gate Aircraft Operations</a:t>
            </a:r>
          </a:p>
          <a:p>
            <a:endParaRPr lang="en-US" dirty="0"/>
          </a:p>
        </p:txBody>
      </p:sp>
      <p:sp>
        <p:nvSpPr>
          <p:cNvPr id="4" name="Slide Number Placeholder 3"/>
          <p:cNvSpPr>
            <a:spLocks noGrp="1"/>
          </p:cNvSpPr>
          <p:nvPr>
            <p:ph type="sldNum" sz="quarter" idx="10"/>
          </p:nvPr>
        </p:nvSpPr>
        <p:spPr/>
        <p:txBody>
          <a:bodyPr/>
          <a:lstStyle/>
          <a:p>
            <a:fld id="{F5860EBD-E2B5-4481-9387-10281BA758D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7614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1143000" y="685800"/>
            <a:ext cx="4573588" cy="3429000"/>
          </a:xfrm>
          <a:ln/>
        </p:spPr>
      </p:sp>
      <p:sp>
        <p:nvSpPr>
          <p:cNvPr id="63491" name="Notes Placeholder 2"/>
          <p:cNvSpPr>
            <a:spLocks noGrp="1"/>
          </p:cNvSpPr>
          <p:nvPr>
            <p:ph type="body" idx="1"/>
          </p:nvPr>
        </p:nvSpPr>
        <p:spPr>
          <a:noFill/>
        </p:spPr>
        <p:txBody>
          <a:bodyPr/>
          <a:lstStyle/>
          <a:p>
            <a:pPr eaLnBrk="1" hangingPunct="1">
              <a:buFontTx/>
              <a:buChar char="•"/>
            </a:pPr>
            <a:r>
              <a:rPr lang="en-US" dirty="0" smtClean="0"/>
              <a:t>Alternative jet fuels is key for meeting U.S. environmental goals</a:t>
            </a:r>
          </a:p>
          <a:p>
            <a:pPr eaLnBrk="1" hangingPunct="1">
              <a:buFontTx/>
              <a:buChar char="•"/>
            </a:pPr>
            <a:r>
              <a:rPr lang="en-US" dirty="0" smtClean="0"/>
              <a:t>COE Testing &amp; demo efforts will accelerate approval and availability</a:t>
            </a:r>
          </a:p>
          <a:p>
            <a:pPr>
              <a:buFontTx/>
              <a:buChar char="•"/>
            </a:pPr>
            <a:r>
              <a:rPr lang="en-US" dirty="0" smtClean="0"/>
              <a:t>COE Analysis efforts improve understand of environmental impacts and economics -- inform decision-making</a:t>
            </a:r>
          </a:p>
          <a:p>
            <a:pPr>
              <a:buFontTx/>
              <a:buChar char="•"/>
            </a:pPr>
            <a:r>
              <a:rPr lang="en-US" dirty="0" smtClean="0"/>
              <a:t>NAJFS</a:t>
            </a:r>
            <a:r>
              <a:rPr lang="en-US" baseline="0" dirty="0" smtClean="0"/>
              <a:t> is an example of continuing coordination across agencies</a:t>
            </a:r>
            <a:endParaRPr lang="en-US" dirty="0" smtClean="0"/>
          </a:p>
          <a:p>
            <a:pPr>
              <a:buFontTx/>
              <a:buChar char="•"/>
            </a:pPr>
            <a:r>
              <a:rPr lang="en-US" dirty="0" smtClean="0"/>
              <a:t>Coordination across sectors and the supply chain needed</a:t>
            </a:r>
          </a:p>
          <a:p>
            <a:pPr>
              <a:buFontTx/>
              <a:buChar char="•"/>
            </a:pPr>
            <a:r>
              <a:rPr lang="en-US" dirty="0" smtClean="0"/>
              <a:t>International</a:t>
            </a:r>
            <a:r>
              <a:rPr lang="en-US" baseline="0" dirty="0" smtClean="0"/>
              <a:t> cooperation helps us to leverage </a:t>
            </a:r>
            <a:r>
              <a:rPr lang="en-US" baseline="0" dirty="0" err="1" smtClean="0"/>
              <a:t>eachother’s</a:t>
            </a:r>
            <a:r>
              <a:rPr lang="en-US" baseline="0" dirty="0" smtClean="0"/>
              <a:t> efforts and develop common best practices</a:t>
            </a:r>
            <a:endParaRPr lang="en-US" dirty="0" smtClean="0"/>
          </a:p>
          <a:p>
            <a:pPr>
              <a:buFontTx/>
              <a:buChar char="•"/>
            </a:pPr>
            <a:r>
              <a:rPr lang="en-US" dirty="0" smtClean="0"/>
              <a:t>next big challenge is developing supply</a:t>
            </a:r>
          </a:p>
          <a:p>
            <a:pPr>
              <a:buFontTx/>
              <a:buChar char="•"/>
            </a:pPr>
            <a:endParaRPr lang="en-US" dirty="0" smtClean="0"/>
          </a:p>
        </p:txBody>
      </p:sp>
      <p:sp>
        <p:nvSpPr>
          <p:cNvPr id="63492" name="Slide Number Placeholder 3"/>
          <p:cNvSpPr>
            <a:spLocks noGrp="1"/>
          </p:cNvSpPr>
          <p:nvPr>
            <p:ph type="sldNum" sz="quarter" idx="5"/>
          </p:nvPr>
        </p:nvSpPr>
        <p:spPr>
          <a:noFill/>
        </p:spPr>
        <p:txBody>
          <a:bodyPr/>
          <a:lstStyle>
            <a:lvl1pPr defTabSz="892152" eaLnBrk="0" hangingPunct="0">
              <a:defRPr sz="2300">
                <a:solidFill>
                  <a:schemeClr val="tx1"/>
                </a:solidFill>
                <a:latin typeface="Arial" pitchFamily="34" charset="0"/>
              </a:defRPr>
            </a:lvl1pPr>
            <a:lvl2pPr marL="721117" indent="-277353" defTabSz="892152" eaLnBrk="0" hangingPunct="0">
              <a:defRPr sz="2300">
                <a:solidFill>
                  <a:schemeClr val="tx1"/>
                </a:solidFill>
                <a:latin typeface="Arial" pitchFamily="34" charset="0"/>
              </a:defRPr>
            </a:lvl2pPr>
            <a:lvl3pPr marL="1109411" indent="-221883" defTabSz="892152" eaLnBrk="0" hangingPunct="0">
              <a:defRPr sz="2300">
                <a:solidFill>
                  <a:schemeClr val="tx1"/>
                </a:solidFill>
                <a:latin typeface="Arial" pitchFamily="34" charset="0"/>
              </a:defRPr>
            </a:lvl3pPr>
            <a:lvl4pPr marL="1553175" indent="-221883" defTabSz="892152" eaLnBrk="0" hangingPunct="0">
              <a:defRPr sz="2300">
                <a:solidFill>
                  <a:schemeClr val="tx1"/>
                </a:solidFill>
                <a:latin typeface="Arial" pitchFamily="34" charset="0"/>
              </a:defRPr>
            </a:lvl4pPr>
            <a:lvl5pPr marL="1996940" indent="-221883" defTabSz="892152" eaLnBrk="0" hangingPunct="0">
              <a:defRPr sz="2300">
                <a:solidFill>
                  <a:schemeClr val="tx1"/>
                </a:solidFill>
                <a:latin typeface="Arial" pitchFamily="34" charset="0"/>
              </a:defRPr>
            </a:lvl5pPr>
            <a:lvl6pPr marL="2440705" indent="-221883" algn="ctr" defTabSz="892152" eaLnBrk="0" fontAlgn="base" hangingPunct="0">
              <a:spcBef>
                <a:spcPct val="0"/>
              </a:spcBef>
              <a:spcAft>
                <a:spcPct val="0"/>
              </a:spcAft>
              <a:defRPr sz="2300">
                <a:solidFill>
                  <a:schemeClr val="tx1"/>
                </a:solidFill>
                <a:latin typeface="Arial" pitchFamily="34" charset="0"/>
              </a:defRPr>
            </a:lvl6pPr>
            <a:lvl7pPr marL="2884469" indent="-221883" algn="ctr" defTabSz="892152" eaLnBrk="0" fontAlgn="base" hangingPunct="0">
              <a:spcBef>
                <a:spcPct val="0"/>
              </a:spcBef>
              <a:spcAft>
                <a:spcPct val="0"/>
              </a:spcAft>
              <a:defRPr sz="2300">
                <a:solidFill>
                  <a:schemeClr val="tx1"/>
                </a:solidFill>
                <a:latin typeface="Arial" pitchFamily="34" charset="0"/>
              </a:defRPr>
            </a:lvl7pPr>
            <a:lvl8pPr marL="3328233" indent="-221883" algn="ctr" defTabSz="892152" eaLnBrk="0" fontAlgn="base" hangingPunct="0">
              <a:spcBef>
                <a:spcPct val="0"/>
              </a:spcBef>
              <a:spcAft>
                <a:spcPct val="0"/>
              </a:spcAft>
              <a:defRPr sz="2300">
                <a:solidFill>
                  <a:schemeClr val="tx1"/>
                </a:solidFill>
                <a:latin typeface="Arial" pitchFamily="34" charset="0"/>
              </a:defRPr>
            </a:lvl8pPr>
            <a:lvl9pPr marL="3771998" indent="-221883" algn="ctr" defTabSz="892152" eaLnBrk="0" fontAlgn="base" hangingPunct="0">
              <a:spcBef>
                <a:spcPct val="0"/>
              </a:spcBef>
              <a:spcAft>
                <a:spcPct val="0"/>
              </a:spcAft>
              <a:defRPr sz="2300">
                <a:solidFill>
                  <a:schemeClr val="tx1"/>
                </a:solidFill>
                <a:latin typeface="Arial" pitchFamily="34" charset="0"/>
              </a:defRPr>
            </a:lvl9pPr>
          </a:lstStyle>
          <a:p>
            <a:pPr eaLnBrk="1" hangingPunct="1"/>
            <a:fld id="{929913DE-5392-4734-9112-2AE992C5AE87}" type="slidenum">
              <a:rPr lang="en-US" sz="1300">
                <a:solidFill>
                  <a:prstClr val="black"/>
                </a:solidFill>
                <a:latin typeface="Times New Roman" pitchFamily="18" charset="0"/>
              </a:rPr>
              <a:pPr eaLnBrk="1" hangingPunct="1"/>
              <a:t>12</a:t>
            </a:fld>
            <a:endParaRPr lang="en-US" sz="1300">
              <a:solidFill>
                <a:prstClr val="black"/>
              </a:solidFill>
              <a:latin typeface="Times New Roman" pitchFamily="18" charset="0"/>
            </a:endParaRPr>
          </a:p>
        </p:txBody>
      </p:sp>
    </p:spTree>
    <p:extLst>
      <p:ext uri="{BB962C8B-B14F-4D97-AF65-F5344CB8AC3E}">
        <p14:creationId xmlns:p14="http://schemas.microsoft.com/office/powerpoint/2010/main" val="4122926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Master" Target="../slideMasters/slideMaster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3545" name="Picture 1081"/>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49" r="31892"/>
          <a:stretch/>
        </p:blipFill>
        <p:spPr bwMode="auto">
          <a:xfrm>
            <a:off x="5577840" y="-1829"/>
            <a:ext cx="3566160" cy="6861665"/>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446088" y="312739"/>
            <a:ext cx="4983162" cy="1395412"/>
          </a:xfrm>
        </p:spPr>
        <p:txBody>
          <a:bodyPr anchor="t"/>
          <a:lstStyle>
            <a:lvl1pPr>
              <a:defRPr/>
            </a:lvl1pPr>
          </a:lstStyle>
          <a:p>
            <a:pPr lvl="0"/>
            <a:r>
              <a:rPr lang="en-US" noProof="0" smtClean="0"/>
              <a:t>Select to edit master title</a:t>
            </a:r>
          </a:p>
        </p:txBody>
      </p:sp>
      <p:sp>
        <p:nvSpPr>
          <p:cNvPr id="63491" name="Rectangle 1027"/>
          <p:cNvSpPr>
            <a:spLocks noGrp="1" noChangeArrowheads="1"/>
          </p:cNvSpPr>
          <p:nvPr>
            <p:ph type="subTitle" idx="1"/>
          </p:nvPr>
        </p:nvSpPr>
        <p:spPr>
          <a:xfrm>
            <a:off x="449263" y="1754188"/>
            <a:ext cx="4951412" cy="1752600"/>
          </a:xfrm>
        </p:spPr>
        <p:txBody>
          <a:bodyPr/>
          <a:lstStyle>
            <a:lvl1pPr marL="0" indent="0">
              <a:buFontTx/>
              <a:buNone/>
              <a:defRPr sz="3200">
                <a:solidFill>
                  <a:schemeClr val="bg2"/>
                </a:solidFill>
              </a:defRPr>
            </a:lvl1pPr>
          </a:lstStyle>
          <a:p>
            <a:pPr lvl="0"/>
            <a:r>
              <a:rPr lang="en-US" noProof="0" smtClean="0"/>
              <a:t>Select to edit master subtitle</a:t>
            </a:r>
          </a:p>
        </p:txBody>
      </p:sp>
      <p:grpSp>
        <p:nvGrpSpPr>
          <p:cNvPr id="63544" name="Group 1080"/>
          <p:cNvGrpSpPr>
            <a:grpSpLocks/>
          </p:cNvGrpSpPr>
          <p:nvPr userDrawn="1"/>
        </p:nvGrpSpPr>
        <p:grpSpPr bwMode="auto">
          <a:xfrm>
            <a:off x="5873750" y="271465"/>
            <a:ext cx="2895600" cy="909639"/>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b="1" dirty="0">
                  <a:solidFill>
                    <a:srgbClr val="FFFFFF"/>
                  </a:solidFill>
                </a:rPr>
                <a:t>Federal Aviation</a:t>
              </a:r>
            </a:p>
            <a:p>
              <a:pPr fontAlgn="base">
                <a:lnSpc>
                  <a:spcPct val="85000"/>
                </a:lnSpc>
                <a:spcBef>
                  <a:spcPct val="0"/>
                </a:spcBef>
                <a:spcAft>
                  <a:spcPct val="0"/>
                </a:spcAft>
              </a:pPr>
              <a:r>
                <a:rPr lang="en-US" b="1" dirty="0">
                  <a:solidFill>
                    <a:srgbClr val="FFFFFF"/>
                  </a:solidFill>
                </a:rPr>
                <a:t>Administration</a:t>
              </a:r>
            </a:p>
          </p:txBody>
        </p:sp>
      </p:grpSp>
    </p:spTree>
    <p:extLst>
      <p:ext uri="{BB962C8B-B14F-4D97-AF65-F5344CB8AC3E}">
        <p14:creationId xmlns:p14="http://schemas.microsoft.com/office/powerpoint/2010/main" val="14682485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solidFill>
                <a:srgbClr val="FFFFFF">
                  <a:lumMod val="75000"/>
                </a:srgbClr>
              </a:solidFill>
            </a:endParaRPr>
          </a:p>
        </p:txBody>
      </p:sp>
      <p:sp>
        <p:nvSpPr>
          <p:cNvPr id="6" name="Slide Number Placeholder 5"/>
          <p:cNvSpPr>
            <a:spLocks noGrp="1"/>
          </p:cNvSpPr>
          <p:nvPr>
            <p:ph type="sldNum" sz="quarter" idx="12"/>
          </p:nvPr>
        </p:nvSpPr>
        <p:spPr>
          <a:xfrm>
            <a:off x="6636504" y="6248400"/>
            <a:ext cx="1905000" cy="457200"/>
          </a:xfrm>
        </p:spPr>
        <p:txBody>
          <a:bodyPr/>
          <a:lstStyle>
            <a:lvl1pPr>
              <a:defRPr/>
            </a:lvl1pPr>
          </a:lstStyle>
          <a:p>
            <a:fld id="{78D3ABA1-EA94-43C0-B992-7CBCC31144F1}"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0745480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7" y="1508133"/>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33"/>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4347811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26573566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6081561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FFFFFF">
                  <a:lumMod val="65000"/>
                </a:srgbClr>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FFFFFF">
                  <a:lumMod val="65000"/>
                </a:srgbClr>
              </a:solidFill>
            </a:endParaRP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solidFill>
                  <a:srgbClr val="FFFFFF">
                    <a:lumMod val="65000"/>
                  </a:srgbClr>
                </a:solidFill>
              </a:rPr>
              <a:pPr/>
              <a:t>‹#›</a:t>
            </a:fld>
            <a:endParaRPr lang="en-US" dirty="0">
              <a:solidFill>
                <a:srgbClr val="FFFFFF">
                  <a:lumMod val="65000"/>
                </a:srgbClr>
              </a:solidFill>
            </a:endParaRPr>
          </a:p>
        </p:txBody>
      </p:sp>
    </p:spTree>
    <p:extLst>
      <p:ext uri="{BB962C8B-B14F-4D97-AF65-F5344CB8AC3E}">
        <p14:creationId xmlns:p14="http://schemas.microsoft.com/office/powerpoint/2010/main" val="14677884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3"/>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7"/>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7"/>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FFFFFF">
                  <a:lumMod val="65000"/>
                </a:srgbClr>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FFFFFF">
                  <a:lumMod val="65000"/>
                </a:srgbClr>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B2C6A-CDC5-43B3-82E2-A956377D50BC}" type="slidenum">
              <a:rPr lang="en-US">
                <a:solidFill>
                  <a:srgbClr val="FFFFFF">
                    <a:lumMod val="65000"/>
                  </a:srgbClr>
                </a:solidFill>
              </a:rPr>
              <a:pPr>
                <a:defRPr/>
              </a:pPr>
              <a:t>‹#›</a:t>
            </a:fld>
            <a:endParaRPr lang="en-US" dirty="0">
              <a:solidFill>
                <a:srgbClr val="FFFFFF">
                  <a:lumMod val="65000"/>
                </a:srgbClr>
              </a:solidFill>
            </a:endParaRPr>
          </a:p>
        </p:txBody>
      </p:sp>
    </p:spTree>
    <p:extLst>
      <p:ext uri="{BB962C8B-B14F-4D97-AF65-F5344CB8AC3E}">
        <p14:creationId xmlns:p14="http://schemas.microsoft.com/office/powerpoint/2010/main" val="135514459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4" name="Picture 1077" descr="title_image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187"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71"/>
          <p:cNvSpPr txBox="1">
            <a:spLocks noChangeArrowheads="1"/>
          </p:cNvSpPr>
          <p:nvPr/>
        </p:nvSpPr>
        <p:spPr bwMode="ltGray">
          <a:xfrm>
            <a:off x="6807209" y="457207"/>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800" b="1" dirty="0">
                <a:solidFill>
                  <a:srgbClr val="FFFFFF"/>
                </a:solidFill>
              </a:rPr>
              <a:t>Federal Aviation</a:t>
            </a:r>
          </a:p>
          <a:p>
            <a:pPr eaLnBrk="1" fontAlgn="base" hangingPunct="1">
              <a:lnSpc>
                <a:spcPct val="85000"/>
              </a:lnSpc>
              <a:spcBef>
                <a:spcPct val="0"/>
              </a:spcBef>
              <a:spcAft>
                <a:spcPct val="0"/>
              </a:spcAft>
            </a:pPr>
            <a:r>
              <a:rPr lang="en-US" sz="1800" b="1" dirty="0">
                <a:solidFill>
                  <a:srgbClr val="FFFFFF"/>
                </a:solidFill>
              </a:rPr>
              <a:t>Administration</a:t>
            </a:r>
          </a:p>
        </p:txBody>
      </p:sp>
      <p:sp>
        <p:nvSpPr>
          <p:cNvPr id="63490" name="Rectangle 1026"/>
          <p:cNvSpPr>
            <a:spLocks noGrp="1" noChangeArrowheads="1"/>
          </p:cNvSpPr>
          <p:nvPr>
            <p:ph type="ctrTitle"/>
          </p:nvPr>
        </p:nvSpPr>
        <p:spPr bwMode="auto">
          <a:xfrm>
            <a:off x="446088" y="312739"/>
            <a:ext cx="4983162" cy="13954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stStyle>
          <a:p>
            <a:pPr lvl="0"/>
            <a:r>
              <a:rPr lang="en-US" noProof="0" smtClean="0"/>
              <a:t>Select to edit master title</a:t>
            </a:r>
          </a:p>
        </p:txBody>
      </p:sp>
      <p:sp>
        <p:nvSpPr>
          <p:cNvPr id="63491" name="Rectangle 1027"/>
          <p:cNvSpPr>
            <a:spLocks noGrp="1" noChangeArrowheads="1"/>
          </p:cNvSpPr>
          <p:nvPr>
            <p:ph type="subTitle" idx="1"/>
          </p:nvPr>
        </p:nvSpPr>
        <p:spPr bwMode="auto">
          <a:xfrm>
            <a:off x="449263" y="1754188"/>
            <a:ext cx="4951412" cy="1752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Tx/>
              <a:buNone/>
              <a:defRPr sz="3200">
                <a:solidFill>
                  <a:schemeClr val="bg2"/>
                </a:solidFill>
              </a:defRPr>
            </a:lvl1pPr>
          </a:lstStyle>
          <a:p>
            <a:pPr lvl="0"/>
            <a:r>
              <a:rPr lang="en-US" noProof="0" smtClean="0"/>
              <a:t>Select to edit master subtitle</a:t>
            </a:r>
          </a:p>
        </p:txBody>
      </p:sp>
    </p:spTree>
    <p:extLst>
      <p:ext uri="{BB962C8B-B14F-4D97-AF65-F5344CB8AC3E}">
        <p14:creationId xmlns:p14="http://schemas.microsoft.com/office/powerpoint/2010/main" val="35790538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F5E57-8B35-447F-9D17-6D9BCA2C8447}"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99443F9-19F2-424F-8F48-06655C11CA2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7389304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4E6C7BB-EFD4-437C-BDF9-9EE1FC2A7C3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3715014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801D44C-7327-4AAC-900B-FC063EC147E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6162641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8AA54322-A624-4241-8B5D-1A6E3E57B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561311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FF9A6CF8-DF05-4565-95F5-487D8CD3EA8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459885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6AF130A7-099D-4503-A483-47A98FBB1A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3106630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9B50845-96D7-4A03-9482-89C789CEEA0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703776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6A3149AA-0C39-475B-A71C-B40DFA1AC5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286018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F3E6611-2E07-41B1-A33A-EA0A9E03873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589734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8BFB6B3-9D19-45E1-8C97-C168802CAED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213546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F5E57-8B35-447F-9D17-6D9BCA2C8447}" type="datetimeFigureOut">
              <a:rPr lang="en-US" smtClean="0"/>
              <a:pPr/>
              <a:t>2/10/2014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F88C722-F0BE-4D30-86D2-275CFA8E0BAC}" type="datetime1">
              <a:rPr lang="en-US" smtClean="0">
                <a:solidFill>
                  <a:prstClr val="black">
                    <a:tint val="75000"/>
                  </a:prstClr>
                </a:solidFill>
              </a:rPr>
              <a:pPr>
                <a:defRPr/>
              </a:pPr>
              <a:t>2/10/2014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0CDFD26-EE08-4FF8-90C0-5A119B45D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0388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55440E-9420-4A1A-8B51-B7B2210602FA}" type="datetime1">
              <a:rPr lang="en-US" smtClean="0">
                <a:solidFill>
                  <a:prstClr val="black">
                    <a:tint val="75000"/>
                  </a:prstClr>
                </a:solidFill>
              </a:rPr>
              <a:pPr>
                <a:defRPr/>
              </a:pPr>
              <a:t>2/10/2014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DAA7AC-706F-4A62-88A7-599A482274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09489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73430B3-4407-4603-8612-AFCC02BA2526}" type="datetime1">
              <a:rPr lang="en-US" smtClean="0">
                <a:solidFill>
                  <a:prstClr val="black">
                    <a:tint val="75000"/>
                  </a:prstClr>
                </a:solidFill>
              </a:rPr>
              <a:pPr>
                <a:defRPr/>
              </a:pPr>
              <a:t>2/10/2014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1415E9-F4A0-4B31-8F03-255AE52870C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9907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4C5043-EE3E-4EFA-B715-1AA786047C98}" type="datetime1">
              <a:rPr lang="en-US" smtClean="0">
                <a:solidFill>
                  <a:prstClr val="black">
                    <a:tint val="75000"/>
                  </a:prstClr>
                </a:solidFill>
              </a:rPr>
              <a:pPr>
                <a:defRPr/>
              </a:pPr>
              <a:t>2/10/2014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4B260D-4A21-4073-99A3-534F91F8995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7223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A2D482-C802-4414-BB08-31F2E525F414}" type="datetime1">
              <a:rPr lang="en-US" smtClean="0">
                <a:solidFill>
                  <a:prstClr val="black">
                    <a:tint val="75000"/>
                  </a:prstClr>
                </a:solidFill>
              </a:rPr>
              <a:pPr>
                <a:defRPr/>
              </a:pPr>
              <a:t>2/10/2014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B7D3D3C-581A-4608-81E6-51876CD143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9308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5D5BF5-FCEE-4BBE-9140-FA215E000CDF}" type="datetime1">
              <a:rPr lang="en-US" smtClean="0">
                <a:solidFill>
                  <a:prstClr val="black">
                    <a:tint val="75000"/>
                  </a:prstClr>
                </a:solidFill>
              </a:rPr>
              <a:pPr>
                <a:defRPr/>
              </a:pPr>
              <a:t>2/10/2014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82BE974-6DA6-4823-8921-A7A98528F26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2070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DC71B5-FB33-4C52-92BC-1BF8D130BC93}" type="datetime1">
              <a:rPr lang="en-US" smtClean="0">
                <a:solidFill>
                  <a:prstClr val="black">
                    <a:tint val="75000"/>
                  </a:prstClr>
                </a:solidFill>
              </a:rPr>
              <a:pPr>
                <a:defRPr/>
              </a:pPr>
              <a:t>2/10/2014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8DA7731-97B7-4EBC-AED9-F871B95C4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9063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9804E4-0481-40DB-9B5F-1E5F1C85246F}" type="datetime1">
              <a:rPr lang="en-US" smtClean="0">
                <a:solidFill>
                  <a:prstClr val="black">
                    <a:tint val="75000"/>
                  </a:prstClr>
                </a:solidFill>
              </a:rPr>
              <a:pPr>
                <a:defRPr/>
              </a:pPr>
              <a:t>2/10/2014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8618AD-FD84-48AF-B139-F8F84EC93F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1612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3C780F-8C8E-4881-BDB7-F12AF3EB9A75}" type="datetime1">
              <a:rPr lang="en-US" smtClean="0">
                <a:solidFill>
                  <a:prstClr val="black">
                    <a:tint val="75000"/>
                  </a:prstClr>
                </a:solidFill>
              </a:rPr>
              <a:pPr>
                <a:defRPr/>
              </a:pPr>
              <a:t>2/10/2014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68F1D02-5F8F-4DA2-9B4D-986C0CBDC4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8567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870CDD2-568D-4FDD-8F36-8CD5649364AC}" type="datetime1">
              <a:rPr lang="en-US" smtClean="0">
                <a:solidFill>
                  <a:prstClr val="black">
                    <a:tint val="75000"/>
                  </a:prstClr>
                </a:solidFill>
              </a:rPr>
              <a:pPr>
                <a:defRPr/>
              </a:pPr>
              <a:t>2/10/2014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CE96A7F-27E4-4340-A746-A018F946AC6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2214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F5E57-8B35-447F-9D17-6D9BCA2C8447}" type="datetimeFigureOut">
              <a:rPr lang="en-US" smtClean="0"/>
              <a:pPr/>
              <a:t>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4FBC6F-35AE-4DC8-A691-E332A6EB9F76}" type="datetime1">
              <a:rPr lang="en-US" smtClean="0">
                <a:solidFill>
                  <a:prstClr val="black">
                    <a:tint val="75000"/>
                  </a:prstClr>
                </a:solidFill>
              </a:rPr>
              <a:pPr>
                <a:defRPr/>
              </a:pPr>
              <a:t>2/10/2014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02D9E0-098E-4498-9F78-8ECC26411E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6887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9223"/>
            <a:ext cx="7772400" cy="492443"/>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6158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8409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16849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1"/>
            <a:ext cx="3848100"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1"/>
            <a:ext cx="3848100"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7983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9925"/>
            <a:ext cx="8229600" cy="49244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002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67244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2383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819552"/>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4046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6"/>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238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F5E57-8B35-447F-9D17-6D9BCA2C8447}" type="datetimeFigureOut">
              <a:rPr lang="en-US" smtClean="0"/>
              <a:pPr/>
              <a:t>2/10/2014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9567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0940" y="228601"/>
            <a:ext cx="584775"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1"/>
            <a:ext cx="573405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2247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228601"/>
            <a:ext cx="7848600" cy="6010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17198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26068"/>
            <a:ext cx="7391400" cy="49244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1"/>
            <a:ext cx="3848100" cy="4791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1"/>
            <a:ext cx="3848100" cy="4791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5205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226068"/>
            <a:ext cx="7391400" cy="49244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447801"/>
            <a:ext cx="7848600" cy="4791075"/>
          </a:xfrm>
        </p:spPr>
        <p:txBody>
          <a:bodyPr/>
          <a:lstStyle/>
          <a:p>
            <a:pPr lvl="0"/>
            <a:r>
              <a:rPr lang="en-US" noProof="0" smtClean="0"/>
              <a:t>Click icon to add table</a:t>
            </a:r>
            <a:endParaRPr lang="en-US" noProof="0" dirty="0"/>
          </a:p>
        </p:txBody>
      </p:sp>
      <p:sp>
        <p:nvSpPr>
          <p:cNvPr id="4"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566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226068"/>
            <a:ext cx="7391400" cy="49244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1"/>
            <a:ext cx="7848600" cy="2319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919544"/>
            <a:ext cx="7848600" cy="2319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6"/>
          <p:cNvSpPr>
            <a:spLocks noGrp="1" noChangeArrowheads="1"/>
          </p:cNvSpPr>
          <p:nvPr>
            <p:ph type="sldNum" sz="quarter" idx="10"/>
          </p:nvPr>
        </p:nvSpPr>
        <p:spPr>
          <a:ln/>
        </p:spPr>
        <p:txBody>
          <a:bodyPr/>
          <a:lstStyle>
            <a:lvl1pPr>
              <a:defRPr/>
            </a:lvl1pPr>
          </a:lstStyle>
          <a:p>
            <a:fld id="{BEED1C3F-1F4F-422B-A1BE-5DEC97CDCAA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7508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el og indholdsobjek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319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E7720F4A-BC29-415E-8D0D-756F42100F5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703787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DE5F2A-FCBD-4E7C-82FE-C39FE8E949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835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29DF1B-FAF5-4D93-9EF8-C59910DFA9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326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F5E57-8B35-447F-9D17-6D9BCA2C8447}" type="datetimeFigureOut">
              <a:rPr lang="en-US" smtClean="0"/>
              <a:pPr/>
              <a:t>2/10/2014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630EBF-CBB2-4C26-BE83-A4547236C5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8949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FA160D2-A244-4E94-BE8F-8C464A01AC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7662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5C29D36-D06F-40E0-9654-74B6EFEA43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17603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B1DE20B-07E2-4A08-8B26-E38EBFCCBD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615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B069CB4-08B6-48CF-884D-8CE414C92C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8088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84D94A5-6D8B-499C-8410-EA51D47555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82598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279E87F-3797-4CC2-9C61-0DCF407040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74746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6030B8-EC42-462D-90CC-1CA5176BD9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8215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737144-BD6E-4E97-96A5-FE9C1C2316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3106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EERE Black Slide Cover">
    <p:spTree>
      <p:nvGrpSpPr>
        <p:cNvPr id="1" name=""/>
        <p:cNvGrpSpPr/>
        <p:nvPr/>
      </p:nvGrpSpPr>
      <p:grpSpPr>
        <a:xfrm>
          <a:off x="0" y="0"/>
          <a:ext cx="0" cy="0"/>
          <a:chOff x="0" y="0"/>
          <a:chExt cx="0" cy="0"/>
        </a:xfrm>
      </p:grpSpPr>
      <p:sp>
        <p:nvSpPr>
          <p:cNvPr id="5" name="Rectangle 19"/>
          <p:cNvSpPr/>
          <p:nvPr userDrawn="1"/>
        </p:nvSpPr>
        <p:spPr>
          <a:xfrm>
            <a:off x="0" y="0"/>
            <a:ext cx="9144000" cy="32766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9"/>
          <p:cNvSpPr/>
          <p:nvPr userDrawn="1"/>
        </p:nvSpPr>
        <p:spPr>
          <a:xfrm flipH="1">
            <a:off x="5334000" y="3276601"/>
            <a:ext cx="3810000" cy="3365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6"/>
          <p:cNvSpPr/>
          <p:nvPr userDrawn="1"/>
        </p:nvSpPr>
        <p:spPr>
          <a:xfrm flipH="1">
            <a:off x="0" y="1905000"/>
            <a:ext cx="9144000" cy="1371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5" name="Picture 16" descr="volt.JPG"/>
          <p:cNvPicPr>
            <a:picLocks noChangeAspect="1"/>
          </p:cNvPicPr>
          <p:nvPr userDrawn="1"/>
        </p:nvPicPr>
        <p:blipFill>
          <a:blip r:embed="rId2" cstate="print"/>
          <a:srcRect/>
          <a:stretch>
            <a:fillRect/>
          </a:stretch>
        </p:blipFill>
        <p:spPr bwMode="auto">
          <a:xfrm>
            <a:off x="3200400" y="1"/>
            <a:ext cx="2133600" cy="1565275"/>
          </a:xfrm>
          <a:prstGeom prst="rect">
            <a:avLst/>
          </a:prstGeom>
          <a:noFill/>
          <a:ln w="9525">
            <a:noFill/>
            <a:miter lim="800000"/>
            <a:headEnd/>
            <a:tailEnd/>
          </a:ln>
        </p:spPr>
      </p:pic>
      <p:pic>
        <p:nvPicPr>
          <p:cNvPr id="16" name="Picture 13" descr="Oneturbine.JPG"/>
          <p:cNvPicPr>
            <a:picLocks noChangeAspect="1"/>
          </p:cNvPicPr>
          <p:nvPr userDrawn="1"/>
        </p:nvPicPr>
        <p:blipFill>
          <a:blip r:embed="rId3" cstate="print"/>
          <a:srcRect/>
          <a:stretch>
            <a:fillRect/>
          </a:stretch>
        </p:blipFill>
        <p:spPr bwMode="auto">
          <a:xfrm>
            <a:off x="0" y="1524001"/>
            <a:ext cx="1905000" cy="1758951"/>
          </a:xfrm>
          <a:prstGeom prst="rect">
            <a:avLst/>
          </a:prstGeom>
          <a:noFill/>
          <a:ln w="9525">
            <a:noFill/>
            <a:miter lim="800000"/>
            <a:headEnd/>
            <a:tailEnd/>
          </a:ln>
        </p:spPr>
      </p:pic>
      <p:pic>
        <p:nvPicPr>
          <p:cNvPr id="18" name="Picture 14" descr="pumpwithleaves.JPG"/>
          <p:cNvPicPr>
            <a:picLocks noChangeAspect="1"/>
          </p:cNvPicPr>
          <p:nvPr userDrawn="1"/>
        </p:nvPicPr>
        <p:blipFill rotWithShape="1">
          <a:blip r:embed="rId4" cstate="print"/>
          <a:srcRect r="22222"/>
          <a:stretch/>
        </p:blipFill>
        <p:spPr bwMode="auto">
          <a:xfrm>
            <a:off x="5334000" y="1524000"/>
            <a:ext cx="2133600" cy="1762125"/>
          </a:xfrm>
          <a:prstGeom prst="rect">
            <a:avLst/>
          </a:prstGeom>
          <a:noFill/>
          <a:ln w="9525">
            <a:noFill/>
            <a:miter lim="800000"/>
            <a:headEnd/>
            <a:tailEnd/>
          </a:ln>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143000" cy="1524000"/>
          </a:xfrm>
          <a:prstGeom prst="rect">
            <a:avLst/>
          </a:prstGeom>
        </p:spPr>
      </p:pic>
      <p:pic>
        <p:nvPicPr>
          <p:cNvPr id="22" name="Picture 21"/>
          <p:cNvPicPr>
            <a:picLocks noChangeAspect="1"/>
          </p:cNvPicPr>
          <p:nvPr userDrawn="1"/>
        </p:nvPicPr>
        <p:blipFill rotWithShape="1">
          <a:blip r:embed="rId6" cstate="print">
            <a:extLst>
              <a:ext uri="{28A0092B-C50C-407E-A947-70E740481C1C}">
                <a14:useLocalDpi xmlns:a14="http://schemas.microsoft.com/office/drawing/2010/main" val="0"/>
              </a:ext>
            </a:extLst>
          </a:blip>
          <a:srcRect l="19169" r="9478"/>
          <a:stretch/>
        </p:blipFill>
        <p:spPr>
          <a:xfrm>
            <a:off x="7467600" y="1524001"/>
            <a:ext cx="1676400" cy="1762124"/>
          </a:xfrm>
          <a:prstGeom prst="rect">
            <a:avLst/>
          </a:prstGeom>
        </p:spPr>
      </p:pic>
      <p:pic>
        <p:nvPicPr>
          <p:cNvPr id="13" name="Picture 12" descr="led.JPG"/>
          <p:cNvPicPr>
            <a:picLocks noChangeAspect="1"/>
          </p:cNvPicPr>
          <p:nvPr userDrawn="1"/>
        </p:nvPicPr>
        <p:blipFill>
          <a:blip r:embed="rId7" cstate="print"/>
          <a:srcRect/>
          <a:stretch>
            <a:fillRect/>
          </a:stretch>
        </p:blipFill>
        <p:spPr bwMode="auto">
          <a:xfrm>
            <a:off x="1066800" y="1"/>
            <a:ext cx="2133600" cy="1539875"/>
          </a:xfrm>
          <a:prstGeom prst="rect">
            <a:avLst/>
          </a:prstGeom>
          <a:noFill/>
          <a:ln w="9525">
            <a:noFill/>
            <a:miter lim="800000"/>
            <a:headEnd/>
            <a:tailEnd/>
          </a:ln>
        </p:spPr>
      </p:pic>
      <p:pic>
        <p:nvPicPr>
          <p:cNvPr id="14" name="Picture 10" descr="insulate.JPG"/>
          <p:cNvPicPr>
            <a:picLocks noChangeAspect="1"/>
          </p:cNvPicPr>
          <p:nvPr userDrawn="1"/>
        </p:nvPicPr>
        <p:blipFill>
          <a:blip r:embed="rId8" cstate="print"/>
          <a:srcRect/>
          <a:stretch>
            <a:fillRect/>
          </a:stretch>
        </p:blipFill>
        <p:spPr bwMode="auto">
          <a:xfrm>
            <a:off x="3200400" y="1524000"/>
            <a:ext cx="2133600" cy="1752600"/>
          </a:xfrm>
          <a:prstGeom prst="rect">
            <a:avLst/>
          </a:prstGeom>
          <a:noFill/>
          <a:ln w="9525">
            <a:noFill/>
            <a:miter lim="800000"/>
            <a:headEnd/>
            <a:tailEnd/>
          </a:ln>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8841"/>
          <a:stretch/>
        </p:blipFill>
        <p:spPr>
          <a:xfrm>
            <a:off x="1066800" y="1523144"/>
            <a:ext cx="2133600" cy="1753456"/>
          </a:xfrm>
          <a:prstGeom prst="rect">
            <a:avLst/>
          </a:prstGeom>
        </p:spPr>
      </p:pic>
      <p:pic>
        <p:nvPicPr>
          <p:cNvPr id="26" name="Picture 25"/>
          <p:cNvPicPr>
            <a:picLocks noChangeAspect="1"/>
          </p:cNvPicPr>
          <p:nvPr userDrawn="1"/>
        </p:nvPicPr>
        <p:blipFill rotWithShape="1">
          <a:blip r:embed="rId10" cstate="print">
            <a:extLst>
              <a:ext uri="{28A0092B-C50C-407E-A947-70E740481C1C}">
                <a14:useLocalDpi xmlns:a14="http://schemas.microsoft.com/office/drawing/2010/main" val="0"/>
              </a:ext>
            </a:extLst>
          </a:blip>
          <a:srcRect l="18880"/>
          <a:stretch/>
        </p:blipFill>
        <p:spPr>
          <a:xfrm>
            <a:off x="0" y="1523144"/>
            <a:ext cx="1066800" cy="1753456"/>
          </a:xfrm>
          <a:prstGeom prst="rect">
            <a:avLst/>
          </a:prstGeom>
        </p:spPr>
      </p:pic>
      <p:sp>
        <p:nvSpPr>
          <p:cNvPr id="6" name="Rectangle 15"/>
          <p:cNvSpPr/>
          <p:nvPr/>
        </p:nvSpPr>
        <p:spPr>
          <a:xfrm>
            <a:off x="0" y="6610349"/>
            <a:ext cx="9144000" cy="2476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7" name="Text Placeholder 9"/>
          <p:cNvSpPr txBox="1">
            <a:spLocks/>
          </p:cNvSpPr>
          <p:nvPr/>
        </p:nvSpPr>
        <p:spPr>
          <a:xfrm>
            <a:off x="130175" y="6616701"/>
            <a:ext cx="7286625" cy="241300"/>
          </a:xfrm>
          <a:prstGeom prst="rect">
            <a:avLst/>
          </a:prstGeom>
        </p:spPr>
        <p:txBody>
          <a:bodyPr>
            <a:normAutofit fontScale="70000" lnSpcReduction="20000"/>
          </a:bodyPr>
          <a:lstStyle>
            <a:lvl1pPr>
              <a:buNone/>
              <a:defRPr sz="1000" baseline="0">
                <a:solidFill>
                  <a:schemeClr val="bg1"/>
                </a:solidFill>
                <a:latin typeface="Arial" pitchFamily="34" charset="0"/>
                <a:cs typeface="Arial" pitchFamily="34" charset="0"/>
              </a:defRPr>
            </a:lvl1pPr>
          </a:lstStyle>
          <a:p>
            <a:pPr marL="342900" indent="-342900" defTabSz="457200">
              <a:spcBef>
                <a:spcPct val="20000"/>
              </a:spcBef>
              <a:buFont typeface="Arial"/>
              <a:buNone/>
              <a:defRPr/>
            </a:pPr>
            <a:fld id="{24289C06-C21E-485E-9AAF-A99C6B017E3B}" type="slidenum">
              <a:rPr lang="en-US" smtClean="0">
                <a:solidFill>
                  <a:prstClr val="white"/>
                </a:solidFill>
                <a:latin typeface="Calibri"/>
                <a:cs typeface="Calibri"/>
              </a:rPr>
              <a:pPr marL="342900" indent="-342900" defTabSz="457200">
                <a:spcBef>
                  <a:spcPct val="20000"/>
                </a:spcBef>
                <a:buFont typeface="Arial"/>
                <a:buNone/>
                <a:defRPr/>
              </a:pPr>
              <a:t>‹#›</a:t>
            </a:fld>
            <a:r>
              <a:rPr lang="en-US" dirty="0" smtClean="0">
                <a:solidFill>
                  <a:prstClr val="white"/>
                </a:solidFill>
                <a:latin typeface="Calibri"/>
                <a:cs typeface="Calibri"/>
              </a:rPr>
              <a:t> | Bioenergy Technologies Office</a:t>
            </a:r>
            <a:endParaRPr lang="en-US" dirty="0">
              <a:solidFill>
                <a:prstClr val="white"/>
              </a:solidFill>
              <a:latin typeface="Calibri"/>
              <a:cs typeface="Calibri"/>
            </a:endParaRPr>
          </a:p>
        </p:txBody>
      </p:sp>
      <p:sp>
        <p:nvSpPr>
          <p:cNvPr id="8" name="Text Placeholder 9"/>
          <p:cNvSpPr txBox="1">
            <a:spLocks/>
          </p:cNvSpPr>
          <p:nvPr/>
        </p:nvSpPr>
        <p:spPr>
          <a:xfrm>
            <a:off x="5476877" y="6616701"/>
            <a:ext cx="3667125" cy="241300"/>
          </a:xfrm>
          <a:prstGeom prst="rect">
            <a:avLst/>
          </a:prstGeom>
        </p:spPr>
        <p:txBody>
          <a:bodyPr>
            <a:normAutofit fontScale="70000" lnSpcReduction="20000"/>
          </a:bodyPr>
          <a:lstStyle>
            <a:lvl1pPr>
              <a:buNone/>
              <a:defRPr sz="1000" baseline="0">
                <a:solidFill>
                  <a:schemeClr val="bg1"/>
                </a:solidFill>
                <a:latin typeface="Arial" pitchFamily="34" charset="0"/>
                <a:cs typeface="Arial" pitchFamily="34" charset="0"/>
              </a:defRPr>
            </a:lvl1pPr>
          </a:lstStyle>
          <a:p>
            <a:pPr marL="342900" indent="-342900" algn="r" defTabSz="457200">
              <a:spcBef>
                <a:spcPct val="20000"/>
              </a:spcBef>
              <a:buFont typeface="Arial"/>
              <a:buNone/>
              <a:defRPr/>
            </a:pPr>
            <a:r>
              <a:rPr lang="en-US" dirty="0" smtClean="0">
                <a:solidFill>
                  <a:prstClr val="white"/>
                </a:solidFill>
                <a:latin typeface="Calibri"/>
                <a:cs typeface="Calibri"/>
              </a:rPr>
              <a:t>eere.energy.gov</a:t>
            </a:r>
            <a:endParaRPr lang="en-US" dirty="0">
              <a:solidFill>
                <a:prstClr val="white"/>
              </a:solidFill>
              <a:latin typeface="Calibri"/>
              <a:cs typeface="Calibri"/>
            </a:endParaRPr>
          </a:p>
        </p:txBody>
      </p:sp>
      <p:pic>
        <p:nvPicPr>
          <p:cNvPr id="21" name="Picture 2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62600" y="477002"/>
            <a:ext cx="3352800" cy="492725"/>
          </a:xfrm>
          <a:prstGeom prst="rect">
            <a:avLst/>
          </a:prstGeom>
        </p:spPr>
      </p:pic>
      <p:sp>
        <p:nvSpPr>
          <p:cNvPr id="3" name="Text Placeholder 2"/>
          <p:cNvSpPr>
            <a:spLocks noGrp="1"/>
          </p:cNvSpPr>
          <p:nvPr>
            <p:ph type="body" sz="quarter" idx="10" hasCustomPrompt="1"/>
          </p:nvPr>
        </p:nvSpPr>
        <p:spPr>
          <a:xfrm>
            <a:off x="228600" y="3892817"/>
            <a:ext cx="4800600" cy="526785"/>
          </a:xfrm>
          <a:prstGeom prst="rect">
            <a:avLst/>
          </a:prstGeom>
        </p:spPr>
        <p:txBody>
          <a:bodyPr vert="horz" lIns="0" tIns="0" rIns="0" bIns="0"/>
          <a:lstStyle>
            <a:lvl1pPr marL="0" indent="0">
              <a:buNone/>
              <a:defRPr sz="2800" b="0"/>
            </a:lvl1pPr>
          </a:lstStyle>
          <a:p>
            <a:pPr lvl="0"/>
            <a:r>
              <a:rPr lang="en-US" dirty="0" smtClean="0"/>
              <a:t>Presentation Title</a:t>
            </a:r>
            <a:endParaRPr lang="en-US" dirty="0"/>
          </a:p>
        </p:txBody>
      </p:sp>
      <p:sp>
        <p:nvSpPr>
          <p:cNvPr id="24" name="Text Placeholder 2"/>
          <p:cNvSpPr>
            <a:spLocks noGrp="1"/>
          </p:cNvSpPr>
          <p:nvPr>
            <p:ph type="body" sz="quarter" idx="11" hasCustomPrompt="1"/>
          </p:nvPr>
        </p:nvSpPr>
        <p:spPr>
          <a:xfrm>
            <a:off x="228600" y="4477721"/>
            <a:ext cx="4800600" cy="526785"/>
          </a:xfrm>
          <a:prstGeom prst="rect">
            <a:avLst/>
          </a:prstGeom>
        </p:spPr>
        <p:txBody>
          <a:bodyPr vert="horz" lIns="0" tIns="0" rIns="0" bIns="0"/>
          <a:lstStyle>
            <a:lvl1pPr marL="0" indent="0">
              <a:buNone/>
              <a:defRPr sz="2400" b="0"/>
            </a:lvl1pPr>
          </a:lstStyle>
          <a:p>
            <a:pPr lvl="0"/>
            <a:r>
              <a:rPr lang="en-US" dirty="0" smtClean="0"/>
              <a:t>Date</a:t>
            </a:r>
            <a:endParaRPr lang="en-US" dirty="0"/>
          </a:p>
        </p:txBody>
      </p:sp>
      <p:sp>
        <p:nvSpPr>
          <p:cNvPr id="27" name="Text Placeholder 9"/>
          <p:cNvSpPr>
            <a:spLocks noGrp="1"/>
          </p:cNvSpPr>
          <p:nvPr>
            <p:ph type="body" sz="quarter" idx="12" hasCustomPrompt="1"/>
          </p:nvPr>
        </p:nvSpPr>
        <p:spPr>
          <a:xfrm>
            <a:off x="5638800" y="3886200"/>
            <a:ext cx="3200400" cy="457200"/>
          </a:xfrm>
          <a:prstGeom prst="rect">
            <a:avLst/>
          </a:prstGeom>
        </p:spPr>
        <p:txBody>
          <a:bodyPr vert="horz"/>
          <a:lstStyle>
            <a:lvl1pPr marL="0" indent="0">
              <a:buNone/>
              <a:defRPr b="1">
                <a:solidFill>
                  <a:schemeClr val="bg1"/>
                </a:solidFill>
              </a:defRPr>
            </a:lvl1pPr>
          </a:lstStyle>
          <a:p>
            <a:pPr lvl="0"/>
            <a:r>
              <a:rPr lang="en-US" dirty="0" smtClean="0"/>
              <a:t>Presenter Name</a:t>
            </a:r>
          </a:p>
        </p:txBody>
      </p:sp>
      <p:sp>
        <p:nvSpPr>
          <p:cNvPr id="28" name="Text Placeholder 9"/>
          <p:cNvSpPr>
            <a:spLocks noGrp="1"/>
          </p:cNvSpPr>
          <p:nvPr>
            <p:ph type="body" sz="quarter" idx="13" hasCustomPrompt="1"/>
          </p:nvPr>
        </p:nvSpPr>
        <p:spPr>
          <a:xfrm>
            <a:off x="5638800" y="4495800"/>
            <a:ext cx="3200400" cy="457200"/>
          </a:xfrm>
          <a:prstGeom prst="rect">
            <a:avLst/>
          </a:prstGeom>
        </p:spPr>
        <p:txBody>
          <a:bodyPr vert="horz"/>
          <a:lstStyle>
            <a:lvl1pPr marL="0" indent="0">
              <a:buNone/>
              <a:defRPr sz="2000" b="0">
                <a:solidFill>
                  <a:srgbClr val="FFFFFF"/>
                </a:solidFill>
              </a:defRPr>
            </a:lvl1pPr>
          </a:lstStyle>
          <a:p>
            <a:pPr lvl="0"/>
            <a:r>
              <a:rPr lang="en-US" dirty="0" smtClean="0"/>
              <a:t>Position</a:t>
            </a:r>
          </a:p>
        </p:txBody>
      </p:sp>
      <p:pic>
        <p:nvPicPr>
          <p:cNvPr id="25"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0" t="1084" r="2778" b="50812"/>
          <a:stretch/>
        </p:blipFill>
        <p:spPr bwMode="auto">
          <a:xfrm>
            <a:off x="0" y="0"/>
            <a:ext cx="5334002"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2704" t="53495" r="601" b="27"/>
          <a:stretch/>
        </p:blipFill>
        <p:spPr bwMode="auto">
          <a:xfrm>
            <a:off x="2" y="1524000"/>
            <a:ext cx="5453349" cy="176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P:\Communications &amp; Outreach\Graphics\Integrated Media\!!IMAGES\Biomass\banner_pump_hand w leaf_5.2x2.8s.jp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t="7224" b="1541"/>
          <a:stretch/>
        </p:blipFill>
        <p:spPr bwMode="auto">
          <a:xfrm>
            <a:off x="5334002" y="1524000"/>
            <a:ext cx="3809998" cy="176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179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F5E57-8B35-447F-9D17-6D9BCA2C8447}" type="datetimeFigureOut">
              <a:rPr lang="en-US" smtClean="0"/>
              <a:pPr/>
              <a:t>2/10/2014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smtClean="0"/>
              <a:t>Click to edit Master title style</a:t>
            </a:r>
            <a:endParaRPr lang="en-US" dirty="0"/>
          </a:p>
        </p:txBody>
      </p:sp>
      <p:sp>
        <p:nvSpPr>
          <p:cNvPr id="3" name="TextBox 2"/>
          <p:cNvSpPr txBox="1"/>
          <p:nvPr userDrawn="1"/>
        </p:nvSpPr>
        <p:spPr>
          <a:xfrm>
            <a:off x="133687" y="3994059"/>
            <a:ext cx="914400" cy="914400"/>
          </a:xfrm>
          <a:prstGeom prst="rect">
            <a:avLst/>
          </a:prstGeom>
        </p:spPr>
        <p:txBody>
          <a:bodyPr vert="horz" wrap="none" lIns="91440" tIns="45720" rIns="91440" bIns="45720" rtlCol="0">
            <a:normAutofit/>
          </a:bodyPr>
          <a:lstStyle/>
          <a:p>
            <a:pPr defTabSz="457200">
              <a:spcBef>
                <a:spcPct val="20000"/>
              </a:spcBef>
              <a:buFont typeface="Arial"/>
              <a:buNone/>
            </a:pPr>
            <a:endParaRPr lang="en-US" sz="2323" b="1" dirty="0">
              <a:solidFill>
                <a:srgbClr val="FFFFFF"/>
              </a:solidFill>
              <a:latin typeface="Arial Narrow"/>
              <a:cs typeface="Arial Narrow"/>
            </a:endParaRPr>
          </a:p>
        </p:txBody>
      </p:sp>
      <p:sp>
        <p:nvSpPr>
          <p:cNvPr id="5" name="Content Placeholder 4"/>
          <p:cNvSpPr>
            <a:spLocks noGrp="1"/>
          </p:cNvSpPr>
          <p:nvPr>
            <p:ph sz="quarter" idx="10"/>
          </p:nvPr>
        </p:nvSpPr>
        <p:spPr>
          <a:xfrm>
            <a:off x="457200" y="1066800"/>
            <a:ext cx="8458200" cy="50292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803258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dirty="0" smtClean="0"/>
              <a:t>Click to edit Master text styles</a:t>
            </a:r>
          </a:p>
        </p:txBody>
      </p:sp>
    </p:spTree>
    <p:extLst>
      <p:ext uri="{BB962C8B-B14F-4D97-AF65-F5344CB8AC3E}">
        <p14:creationId xmlns:p14="http://schemas.microsoft.com/office/powerpoint/2010/main" val="32035171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675"/>
            <a:ext cx="8229600" cy="4876800"/>
          </a:xfrm>
          <a:prstGeom prst="rect">
            <a:avLst/>
          </a:prstGeom>
        </p:spPr>
        <p:txBody>
          <a:bodyPr/>
          <a:lstStyle>
            <a:lvl1pPr>
              <a:defRPr sz="2400"/>
            </a:lvl1pPr>
            <a:lvl2pPr>
              <a:defRPr sz="20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53977114"/>
      </p:ext>
    </p:extLst>
  </p:cSld>
  <p:clrMapOvr>
    <a:masterClrMapping/>
  </p:clrMapOvr>
  <p:transition>
    <p:fade thruBlk="1"/>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itle, Text, Object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a:prstGeom prst="rect">
            <a:avLst/>
          </a:prstGeom>
        </p:spPr>
        <p:txBody>
          <a:bodyPr/>
          <a:lstStyle>
            <a:lvl1pPr>
              <a:defRPr sz="2800"/>
            </a:lvl1pPr>
            <a:lvl2pPr>
              <a:buSzPct val="80000"/>
              <a:buFont typeface="Courier New" pitchFamily="49" charset="0"/>
              <a:buChar char="o"/>
              <a:defRPr sz="2400"/>
            </a:lvl2pPr>
            <a:lvl3pPr marL="1258888" indent="-344488">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val="880225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065280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7800" y="1"/>
            <a:ext cx="5664200" cy="901700"/>
          </a:xfrm>
        </p:spPr>
        <p:txBody>
          <a:bodyPr/>
          <a:lstStyle/>
          <a:p>
            <a:r>
              <a:rPr lang="en-US">
                <a:uFillTx/>
              </a:rPr>
              <a:t>Click to edit Master title style</a:t>
            </a:r>
          </a:p>
        </p:txBody>
      </p:sp>
      <p:sp>
        <p:nvSpPr>
          <p:cNvPr id="3" name="Content Placeholder 2"/>
          <p:cNvSpPr>
            <a:spLocks noGrp="1"/>
          </p:cNvSpPr>
          <p:nvPr>
            <p:ph idx="1"/>
          </p:nvPr>
        </p:nvSpPr>
        <p:spPr>
          <a:xfrm>
            <a:off x="274638" y="1141413"/>
            <a:ext cx="8229600" cy="5110163"/>
          </a:xfrm>
          <a:prstGeom prst="rect">
            <a:avLst/>
          </a:prstGeo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Tree>
    <p:extLst>
      <p:ext uri="{BB962C8B-B14F-4D97-AF65-F5344CB8AC3E}">
        <p14:creationId xmlns:p14="http://schemas.microsoft.com/office/powerpoint/2010/main" val="21652359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27457626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0675"/>
            <a:ext cx="4038600" cy="4876800"/>
          </a:xfrm>
          <a:prstGeom prst="rect">
            <a:avLst/>
          </a:prstGeom>
        </p:spPr>
        <p:txBody>
          <a:bodyPr/>
          <a:lstStyle>
            <a:lvl1pPr>
              <a:defRPr sz="2400">
                <a:uFillTx/>
              </a:defRPr>
            </a:lvl1pPr>
            <a:lvl2pPr>
              <a:defRPr sz="2000">
                <a:uFillTx/>
              </a:defRPr>
            </a:lvl2pPr>
            <a:lvl3pPr>
              <a:defRPr sz="18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90675"/>
            <a:ext cx="4038600" cy="4876800"/>
          </a:xfrm>
          <a:prstGeom prst="rect">
            <a:avLst/>
          </a:prstGeom>
        </p:spPr>
        <p:txBody>
          <a:bodyPr/>
          <a:lstStyle>
            <a:lvl1pPr>
              <a:defRPr sz="2400">
                <a:uFillTx/>
              </a:defRPr>
            </a:lvl1pPr>
            <a:lvl2pPr>
              <a:defRPr sz="2000">
                <a:uFillTx/>
              </a:defRPr>
            </a:lvl2pPr>
            <a:lvl3pPr>
              <a:defRPr sz="1800">
                <a:uFillTx/>
              </a:defRPr>
            </a:lvl3pPr>
            <a:lvl4pPr>
              <a:defRPr sz="1800">
                <a:uFillTx/>
              </a:defRPr>
            </a:lvl4pPr>
            <a:lvl5pPr>
              <a:defRPr sz="1800">
                <a:uFillTx/>
              </a:defRPr>
            </a:lvl5pPr>
            <a:lvl6pPr>
              <a:defRPr sz="1800">
                <a:uFillTx/>
              </a:defRPr>
            </a:lvl6pPr>
            <a:lvl7pPr>
              <a:defRPr sz="1800">
                <a:uFillTx/>
              </a:defRPr>
            </a:lvl7pPr>
            <a:lvl8pPr>
              <a:defRPr sz="1800">
                <a:uFillTx/>
              </a:defRPr>
            </a:lvl8pPr>
            <a:lvl9pPr>
              <a:defRPr sz="1800">
                <a:uFillTx/>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94433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650814"/>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Rectangle 7"/>
          <p:cNvSpPr/>
          <p:nvPr/>
        </p:nvSpPr>
        <p:spPr>
          <a:xfrm>
            <a:off x="0" y="2"/>
            <a:ext cx="9144000" cy="9271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r>
              <a:rPr lang="en-US" sz="2000" dirty="0" smtClean="0">
                <a:solidFill>
                  <a:srgbClr val="FFFFFF"/>
                </a:solidFill>
                <a:ea typeface="ＭＳ Ｐゴシック" pitchFamily="-106" charset="-128"/>
                <a:cs typeface="ＭＳ Ｐゴシック" pitchFamily="-106" charset="-128"/>
              </a:rPr>
              <a:t>  BIOENERGY TECHNOLOGIES OFFICE</a:t>
            </a:r>
            <a:endParaRPr lang="en-US" sz="2000" dirty="0">
              <a:solidFill>
                <a:srgbClr val="FFFFFF"/>
              </a:solidFill>
              <a:ea typeface="ＭＳ Ｐゴシック" pitchFamily="-106" charset="-128"/>
              <a:cs typeface="ＭＳ Ｐゴシック" pitchFamily="-106" charset="-128"/>
            </a:endParaRPr>
          </a:p>
        </p:txBody>
      </p:sp>
      <p:sp>
        <p:nvSpPr>
          <p:cNvPr id="9" name="Rectangle 8"/>
          <p:cNvSpPr/>
          <p:nvPr/>
        </p:nvSpPr>
        <p:spPr>
          <a:xfrm>
            <a:off x="0" y="6456364"/>
            <a:ext cx="9153144" cy="4016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0" name="Rectangle 9"/>
          <p:cNvSpPr/>
          <p:nvPr/>
        </p:nvSpPr>
        <p:spPr>
          <a:xfrm flipH="1">
            <a:off x="-4" y="5079759"/>
            <a:ext cx="4572004" cy="137660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2" name="Rectangle 11"/>
          <p:cNvSpPr/>
          <p:nvPr/>
        </p:nvSpPr>
        <p:spPr>
          <a:xfrm flipH="1">
            <a:off x="4560243" y="5079759"/>
            <a:ext cx="4592454" cy="1376607"/>
          </a:xfrm>
          <a:prstGeom prst="rect">
            <a:avLst/>
          </a:prstGeom>
          <a:solidFill>
            <a:srgbClr val="646D70"/>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pic>
        <p:nvPicPr>
          <p:cNvPr id="17" name="Picture 32" descr="doe_logo_ppt.png"/>
          <p:cNvPicPr>
            <a:picLocks noChangeAspect="1"/>
          </p:cNvPicPr>
          <p:nvPr/>
        </p:nvPicPr>
        <p:blipFill>
          <a:blip r:embed="rId2"/>
          <a:srcRect/>
          <a:stretch>
            <a:fillRect/>
          </a:stretch>
        </p:blipFill>
        <p:spPr bwMode="auto">
          <a:xfrm>
            <a:off x="6121400" y="276227"/>
            <a:ext cx="2743200" cy="412751"/>
          </a:xfrm>
          <a:prstGeom prst="rect">
            <a:avLst/>
          </a:prstGeom>
          <a:noFill/>
          <a:ln w="9525">
            <a:noFill/>
            <a:miter lim="800000"/>
            <a:headEnd/>
            <a:tailEnd/>
          </a:ln>
        </p:spPr>
      </p:pic>
      <p:sp>
        <p:nvSpPr>
          <p:cNvPr id="19" name="Subtitle 2"/>
          <p:cNvSpPr>
            <a:spLocks noGrp="1"/>
          </p:cNvSpPr>
          <p:nvPr>
            <p:ph type="subTitle" idx="1" hasCustomPrompt="1"/>
          </p:nvPr>
        </p:nvSpPr>
        <p:spPr>
          <a:xfrm>
            <a:off x="163046" y="5253120"/>
            <a:ext cx="4382300" cy="1175040"/>
          </a:xfrm>
          <a:prstGeom prst="rect">
            <a:avLst/>
          </a:prstGeom>
        </p:spPr>
        <p:txBody>
          <a:bodyPr>
            <a:normAutofit/>
          </a:bodyPr>
          <a:lstStyle>
            <a:lvl1pPr marL="0" indent="0" algn="l">
              <a:buNone/>
              <a:defRPr sz="2400" b="1"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Title</a:t>
            </a:r>
            <a:endParaRPr lang="en-US" dirty="0"/>
          </a:p>
        </p:txBody>
      </p:sp>
      <p:sp>
        <p:nvSpPr>
          <p:cNvPr id="20" name="Text Placeholder 17"/>
          <p:cNvSpPr>
            <a:spLocks noGrp="1"/>
          </p:cNvSpPr>
          <p:nvPr>
            <p:ph type="body" sz="quarter" idx="10" hasCustomPrompt="1"/>
          </p:nvPr>
        </p:nvSpPr>
        <p:spPr>
          <a:xfrm>
            <a:off x="4776303" y="5247267"/>
            <a:ext cx="4171052"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dirty="0" smtClean="0"/>
              <a:t>Presenter </a:t>
            </a:r>
            <a:r>
              <a:rPr lang="en-US" noProof="0" dirty="0" err="1" smtClean="0"/>
              <a:t>Name(s</a:t>
            </a:r>
            <a:r>
              <a:rPr lang="en-US" noProof="0" dirty="0" smtClean="0"/>
              <a:t>)</a:t>
            </a:r>
          </a:p>
        </p:txBody>
      </p:sp>
      <p:sp>
        <p:nvSpPr>
          <p:cNvPr id="21" name="Text Placeholder 22"/>
          <p:cNvSpPr>
            <a:spLocks noGrp="1"/>
          </p:cNvSpPr>
          <p:nvPr>
            <p:ph type="body" sz="quarter" idx="12"/>
          </p:nvPr>
        </p:nvSpPr>
        <p:spPr>
          <a:xfrm>
            <a:off x="4776256" y="5584691"/>
            <a:ext cx="4180863" cy="7349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chemeClr val="bg1"/>
                </a:solidFill>
                <a:effectLst/>
                <a:uLnTx/>
                <a:uFillTx/>
                <a:latin typeface="+mn-lt"/>
                <a:cs typeface="Arial"/>
              </a:defRPr>
            </a:lvl1pPr>
          </a:lstStyle>
          <a:p>
            <a:pPr lvl="0"/>
            <a:r>
              <a:rPr lang="en-US" noProof="0" smtClean="0"/>
              <a:t>Click to edit Master text styles</a:t>
            </a:r>
          </a:p>
        </p:txBody>
      </p:sp>
      <p:sp>
        <p:nvSpPr>
          <p:cNvPr id="22" name="Text Placeholder 18"/>
          <p:cNvSpPr>
            <a:spLocks noGrp="1"/>
          </p:cNvSpPr>
          <p:nvPr>
            <p:ph type="body" sz="quarter" idx="13" hasCustomPrompt="1"/>
          </p:nvPr>
        </p:nvSpPr>
        <p:spPr>
          <a:xfrm>
            <a:off x="168100" y="5672915"/>
            <a:ext cx="1390650"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dirty="0" smtClean="0"/>
              <a:t>Date</a:t>
            </a:r>
            <a:endParaRPr lang="en-US" dirty="0"/>
          </a:p>
        </p:txBody>
      </p:sp>
      <p:grpSp>
        <p:nvGrpSpPr>
          <p:cNvPr id="2" name="Group 1"/>
          <p:cNvGrpSpPr/>
          <p:nvPr/>
        </p:nvGrpSpPr>
        <p:grpSpPr>
          <a:xfrm>
            <a:off x="-4" y="870856"/>
            <a:ext cx="9144002" cy="156560"/>
            <a:chOff x="-4" y="870857"/>
            <a:chExt cx="9144002" cy="80752"/>
          </a:xfrm>
        </p:grpSpPr>
        <p:sp>
          <p:nvSpPr>
            <p:cNvPr id="25" name="Rectangle 24"/>
            <p:cNvSpPr/>
            <p:nvPr userDrawn="1"/>
          </p:nvSpPr>
          <p:spPr bwMode="auto">
            <a:xfrm flipH="1" flipV="1">
              <a:off x="5974366" y="870858"/>
              <a:ext cx="3169632" cy="807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24" name="Rectangle 23"/>
            <p:cNvSpPr/>
            <p:nvPr userDrawn="1"/>
          </p:nvSpPr>
          <p:spPr bwMode="auto">
            <a:xfrm flipH="1" flipV="1">
              <a:off x="-4" y="870857"/>
              <a:ext cx="6125885" cy="7241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pic>
        <p:nvPicPr>
          <p:cNvPr id="16" name="Picture 15" descr="iStock_000002383648Mediu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60622" y="3045123"/>
            <a:ext cx="3202930" cy="2034636"/>
          </a:xfrm>
          <a:prstGeom prst="rect">
            <a:avLst/>
          </a:prstGeom>
        </p:spPr>
      </p:pic>
      <p:pic>
        <p:nvPicPr>
          <p:cNvPr id="23" name="Picture 22" descr="Imagen1.jpg"/>
          <p:cNvPicPr>
            <a:picLocks noChangeAspect="1"/>
          </p:cNvPicPr>
          <p:nvPr/>
        </p:nvPicPr>
        <p:blipFill>
          <a:blip r:embed="rId4" cstate="screen">
            <a:extLst>
              <a:ext uri="{28A0092B-C50C-407E-A947-70E740481C1C}">
                <a14:useLocalDpi xmlns:a14="http://schemas.microsoft.com/office/drawing/2010/main"/>
              </a:ext>
            </a:extLst>
          </a:blip>
          <a:srcRect t="8734" b="12659"/>
          <a:stretch>
            <a:fillRect/>
          </a:stretch>
        </p:blipFill>
        <p:spPr>
          <a:xfrm>
            <a:off x="5822087" y="3133915"/>
            <a:ext cx="3332188" cy="1945844"/>
          </a:xfrm>
          <a:prstGeom prst="rect">
            <a:avLst/>
          </a:prstGeom>
        </p:spPr>
      </p:pic>
      <p:pic>
        <p:nvPicPr>
          <p:cNvPr id="26" name="Picture 25" descr="iStock_000005312772Larg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814204" y="952488"/>
            <a:ext cx="3329796" cy="2179545"/>
          </a:xfrm>
          <a:prstGeom prst="rect">
            <a:avLst/>
          </a:prstGeom>
        </p:spPr>
      </p:pic>
      <p:pic>
        <p:nvPicPr>
          <p:cNvPr id="28" name="Picture 27" descr="Image INL 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51827" y="945603"/>
            <a:ext cx="3208421" cy="2161951"/>
          </a:xfrm>
          <a:prstGeom prst="rect">
            <a:avLst/>
          </a:prstGeom>
        </p:spPr>
      </p:pic>
      <p:pic>
        <p:nvPicPr>
          <p:cNvPr id="29" name="Picture 28" descr="soybeanhr0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300" y="943276"/>
            <a:ext cx="1404381" cy="4136483"/>
          </a:xfrm>
          <a:prstGeom prst="rect">
            <a:avLst/>
          </a:prstGeom>
        </p:spPr>
      </p:pic>
      <p:pic>
        <p:nvPicPr>
          <p:cNvPr id="27" name="Picture 26" descr="biofuelscorridorhr01.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566953" y="945603"/>
            <a:ext cx="1255137" cy="4134157"/>
          </a:xfrm>
          <a:prstGeom prst="rect">
            <a:avLst/>
          </a:prstGeom>
        </p:spPr>
      </p:pic>
    </p:spTree>
    <p:extLst>
      <p:ext uri="{BB962C8B-B14F-4D97-AF65-F5344CB8AC3E}">
        <p14:creationId xmlns:p14="http://schemas.microsoft.com/office/powerpoint/2010/main" val="116991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F5E57-8B35-447F-9D17-6D9BCA2C8447}" type="datetimeFigureOut">
              <a:rPr lang="en-US" smtClean="0"/>
              <a:pPr/>
              <a:t>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00449"/>
            <a:ext cx="8229600" cy="4925715"/>
          </a:xfrm>
        </p:spPr>
        <p:txBody>
          <a:bodyPr/>
          <a:lstStyle>
            <a:lvl1pPr>
              <a:defRPr sz="22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1205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
            <a:ext cx="8229600" cy="811657"/>
          </a:xfrm>
        </p:spPr>
        <p:txBody>
          <a:bodyPr/>
          <a:lstStyle>
            <a:lvl1pPr>
              <a:defRPr>
                <a:solidFill>
                  <a:srgbClr val="3C474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73658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8630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6294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9582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54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normAutofit/>
          </a:bodyPr>
          <a:lstStyle>
            <a:lvl1pPr algn="l">
              <a:defRPr sz="1800" b="1"/>
            </a:lvl1pPr>
          </a:lstStyle>
          <a:p>
            <a:r>
              <a:rPr lang="en-US" smtClean="0"/>
              <a:t>Click to edit Master title style</a:t>
            </a:r>
            <a:endParaRPr lang="en-US" dirty="0"/>
          </a:p>
        </p:txBody>
      </p:sp>
      <p:sp>
        <p:nvSpPr>
          <p:cNvPr id="3" name="Content Placeholder 2"/>
          <p:cNvSpPr>
            <a:spLocks noGrp="1"/>
          </p:cNvSpPr>
          <p:nvPr>
            <p:ph idx="1"/>
          </p:nvPr>
        </p:nvSpPr>
        <p:spPr>
          <a:xfrm>
            <a:off x="3575050" y="727679"/>
            <a:ext cx="5111750" cy="5398487"/>
          </a:xfrm>
        </p:spPr>
        <p:txBody>
          <a:bodyPr/>
          <a:lstStyle>
            <a:lvl1pPr>
              <a:defRPr sz="24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2039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056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914400"/>
            <a:ext cx="8077200" cy="5257800"/>
          </a:xfrm>
          <a:prstGeom prst="rect">
            <a:avLst/>
          </a:prstGeom>
        </p:spPr>
        <p:txBody>
          <a:bodyPr vert="horz"/>
          <a:lstStyle>
            <a:lvl1pPr marL="0" indent="0">
              <a:buNone/>
              <a:defRPr/>
            </a:lvl1pPr>
          </a:lstStyle>
          <a:p>
            <a:pPr lvl="0"/>
            <a:r>
              <a:rPr lang="en-US" smtClean="0"/>
              <a:t>Click to edit Master text styles</a:t>
            </a:r>
          </a:p>
        </p:txBody>
      </p:sp>
    </p:spTree>
    <p:extLst>
      <p:ext uri="{BB962C8B-B14F-4D97-AF65-F5344CB8AC3E}">
        <p14:creationId xmlns:p14="http://schemas.microsoft.com/office/powerpoint/2010/main" val="193593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F5E57-8B35-447F-9D17-6D9BCA2C8447}" type="datetimeFigureOut">
              <a:rPr lang="en-US" smtClean="0"/>
              <a:pPr/>
              <a:t>2/10/2014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5022C1-BBB1-491E-B0A6-9417E06D38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image" Target="../media/image6.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5.pn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8.jpe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7.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image" Target="../media/image21.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8.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F5E57-8B35-447F-9D17-6D9BCA2C8447}" type="datetimeFigureOut">
              <a:rPr lang="en-US" smtClean="0"/>
              <a:pPr/>
              <a:t>2/10/2014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5022C1-BBB1-491E-B0A6-9417E06D38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83"/>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dirty="0">
              <a:solidFill>
                <a:srgbClr val="000000"/>
              </a:solidFill>
            </a:endParaRPr>
          </a:p>
        </p:txBody>
      </p:sp>
      <p:sp>
        <p:nvSpPr>
          <p:cNvPr id="56327" name="Rectangle 7"/>
          <p:cNvSpPr>
            <a:spLocks noGrp="1" noChangeArrowheads="1"/>
          </p:cNvSpPr>
          <p:nvPr>
            <p:ph type="title"/>
          </p:nvPr>
        </p:nvSpPr>
        <p:spPr bwMode="auto">
          <a:xfrm>
            <a:off x="212942" y="106495"/>
            <a:ext cx="8818324"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219728" y="919404"/>
            <a:ext cx="8773960" cy="503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bg1">
                    <a:lumMod val="65000"/>
                  </a:schemeClr>
                </a:solidFill>
                <a:latin typeface="Times New Roman" pitchFamily="18" charset="0"/>
              </a:defRPr>
            </a:lvl1pPr>
          </a:lstStyle>
          <a:p>
            <a:pPr fontAlgn="base">
              <a:spcAft>
                <a:spcPct val="0"/>
              </a:spcAft>
            </a:pPr>
            <a:endParaRPr lang="en-US" dirty="0">
              <a:solidFill>
                <a:srgbClr val="FFFFFF">
                  <a:lumMod val="65000"/>
                </a:srgbClr>
              </a:solidFill>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lumMod val="65000"/>
                  </a:schemeClr>
                </a:solidFill>
                <a:latin typeface="Times New Roman" pitchFamily="18" charset="0"/>
              </a:defRPr>
            </a:lvl1pPr>
          </a:lstStyle>
          <a:p>
            <a:pPr fontAlgn="base">
              <a:spcAft>
                <a:spcPct val="0"/>
              </a:spcAft>
            </a:pPr>
            <a:endParaRPr lang="en-US" dirty="0">
              <a:solidFill>
                <a:srgbClr val="FFFFFF">
                  <a:lumMod val="65000"/>
                </a:srgbClr>
              </a:solidFill>
            </a:endParaRPr>
          </a:p>
        </p:txBody>
      </p:sp>
      <p:sp>
        <p:nvSpPr>
          <p:cNvPr id="56331" name="Rectangle 11"/>
          <p:cNvSpPr>
            <a:spLocks noGrp="1" noChangeArrowheads="1"/>
          </p:cNvSpPr>
          <p:nvPr>
            <p:ph type="sldNum" sz="quarter" idx="4"/>
          </p:nvPr>
        </p:nvSpPr>
        <p:spPr bwMode="auto">
          <a:xfrm>
            <a:off x="6651165"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bg1">
                    <a:lumMod val="65000"/>
                  </a:schemeClr>
                </a:solidFill>
                <a:latin typeface="Times New Roman" pitchFamily="18" charset="0"/>
              </a:defRPr>
            </a:lvl1pPr>
          </a:lstStyle>
          <a:p>
            <a:pPr fontAlgn="base">
              <a:spcAft>
                <a:spcPct val="0"/>
              </a:spcAft>
            </a:pPr>
            <a:fld id="{74438B1A-AF1B-4C8B-993E-1BADE62A2451}" type="slidenum">
              <a:rPr lang="en-US" smtClean="0">
                <a:solidFill>
                  <a:srgbClr val="FFFFFF">
                    <a:lumMod val="65000"/>
                  </a:srgbClr>
                </a:solidFill>
              </a:rPr>
              <a:pPr fontAlgn="base">
                <a:spcAft>
                  <a:spcPct val="0"/>
                </a:spcAft>
              </a:pPr>
              <a:t>‹#›</a:t>
            </a:fld>
            <a:endParaRPr lang="en-US" dirty="0">
              <a:solidFill>
                <a:srgbClr val="FFFFFF">
                  <a:lumMod val="65000"/>
                </a:srgbClr>
              </a:solidFill>
            </a:endParaRPr>
          </a:p>
        </p:txBody>
      </p:sp>
      <p:grpSp>
        <p:nvGrpSpPr>
          <p:cNvPr id="56345" name="Group 25"/>
          <p:cNvGrpSpPr>
            <a:grpSpLocks/>
          </p:cNvGrpSpPr>
          <p:nvPr userDrawn="1"/>
        </p:nvGrpSpPr>
        <p:grpSpPr bwMode="auto">
          <a:xfrm>
            <a:off x="5708655" y="6126182"/>
            <a:ext cx="2047875" cy="660400"/>
            <a:chOff x="3596" y="3859"/>
            <a:chExt cx="1290"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85000"/>
                </a:lnSpc>
                <a:spcBef>
                  <a:spcPct val="0"/>
                </a:spcBef>
                <a:spcAft>
                  <a:spcPct val="0"/>
                </a:spcAft>
              </a:pPr>
              <a:r>
                <a:rPr lang="en-US" sz="1200" b="1" dirty="0">
                  <a:solidFill>
                    <a:srgbClr val="FFFFFF"/>
                  </a:solidFill>
                </a:rPr>
                <a:t>Federal Aviation</a:t>
              </a:r>
            </a:p>
            <a:p>
              <a:pPr fontAlgn="base">
                <a:lnSpc>
                  <a:spcPct val="85000"/>
                </a:lnSpc>
                <a:spcBef>
                  <a:spcPct val="0"/>
                </a:spcBef>
                <a:spcAft>
                  <a:spcPct val="0"/>
                </a:spcAft>
              </a:pPr>
              <a:r>
                <a:rPr lang="en-US" sz="1200" b="1" dirty="0">
                  <a:solidFill>
                    <a:srgbClr val="FFFFFF"/>
                  </a:solidFill>
                </a:rPr>
                <a:t>Administration</a:t>
              </a:r>
            </a:p>
          </p:txBody>
        </p:sp>
      </p:grpSp>
      <p:sp>
        <p:nvSpPr>
          <p:cNvPr id="56349" name="Text Box 29" hidden="1"/>
          <p:cNvSpPr txBox="1">
            <a:spLocks noChangeArrowheads="1"/>
          </p:cNvSpPr>
          <p:nvPr userDrawn="1"/>
        </p:nvSpPr>
        <p:spPr bwMode="auto">
          <a:xfrm>
            <a:off x="449266" y="6205546"/>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33"/>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3120739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par>
    </p:tnLst>
  </p:timing>
  <p:hf hdr="0" ftr="0" dt="0"/>
  <p:txStyles>
    <p:titleStyle>
      <a:lvl1pPr algn="l" rtl="0" fontAlgn="base">
        <a:spcBef>
          <a:spcPct val="0"/>
        </a:spcBef>
        <a:spcAft>
          <a:spcPct val="0"/>
        </a:spcAft>
        <a:defRPr sz="28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9" name="Rectangle 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smtClean="0">
                <a:latin typeface="Times New Roman" pitchFamily="18" charset="0"/>
              </a:defRPr>
            </a:lvl1pPr>
          </a:lstStyle>
          <a:p>
            <a:pPr fontAlgn="base">
              <a:spcAft>
                <a:spcPct val="0"/>
              </a:spcAft>
              <a:defRPr/>
            </a:pPr>
            <a:endParaRPr lang="en-US" dirty="0">
              <a:solidFill>
                <a:srgbClr val="000000"/>
              </a:solidFill>
            </a:endParaRPr>
          </a:p>
        </p:txBody>
      </p:sp>
      <p:sp>
        <p:nvSpPr>
          <p:cNvPr id="56330"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atin typeface="Times New Roman" pitchFamily="18" charset="0"/>
              </a:defRPr>
            </a:lvl1pPr>
          </a:lstStyle>
          <a:p>
            <a:pPr fontAlgn="base">
              <a:spcAft>
                <a:spcPct val="0"/>
              </a:spcAft>
              <a:defRPr/>
            </a:pPr>
            <a:endParaRPr lang="en-US" dirty="0">
              <a:solidFill>
                <a:srgbClr val="000000"/>
              </a:solidFill>
            </a:endParaRPr>
          </a:p>
        </p:txBody>
      </p:sp>
      <p:sp>
        <p:nvSpPr>
          <p:cNvPr id="56331" name="Rectangle 1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pPr fontAlgn="base">
              <a:spcAft>
                <a:spcPct val="0"/>
              </a:spcAft>
              <a:defRPr/>
            </a:pPr>
            <a:fld id="{7F7985A6-7279-4ACC-B90E-CA4118D540E3}" type="slidenum">
              <a:rPr lang="en-US">
                <a:solidFill>
                  <a:srgbClr val="FFFFFF"/>
                </a:solidFill>
              </a:rPr>
              <a:pPr fontAlgn="base">
                <a:spcAft>
                  <a:spcPct val="0"/>
                </a:spcAft>
                <a:defRPr/>
              </a:pPr>
              <a:t>‹#›</a:t>
            </a:fld>
            <a:endParaRPr lang="en-US" dirty="0">
              <a:solidFill>
                <a:srgbClr val="FFFFFF"/>
              </a:solidFill>
            </a:endParaRPr>
          </a:p>
        </p:txBody>
      </p:sp>
      <p:sp>
        <p:nvSpPr>
          <p:cNvPr id="1029" name="Rectangle 12"/>
          <p:cNvSpPr>
            <a:spLocks noChangeArrowheads="1"/>
          </p:cNvSpPr>
          <p:nvPr/>
        </p:nvSpPr>
        <p:spPr bwMode="auto">
          <a:xfrm>
            <a:off x="0" y="6035683"/>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dirty="0">
              <a:solidFill>
                <a:srgbClr val="000000"/>
              </a:solidFill>
            </a:endParaRPr>
          </a:p>
        </p:txBody>
      </p:sp>
      <p:sp>
        <p:nvSpPr>
          <p:cNvPr id="1030" name="Rectangle 17"/>
          <p:cNvSpPr>
            <a:spLocks noChangeArrowheads="1"/>
          </p:cNvSpPr>
          <p:nvPr/>
        </p:nvSpPr>
        <p:spPr bwMode="auto">
          <a:xfrm>
            <a:off x="6940550" y="6305551"/>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fld id="{2F1900BB-6BFC-4229-940E-373239B4220E}" type="slidenum">
              <a:rPr lang="en-US" sz="1200" b="1">
                <a:solidFill>
                  <a:srgbClr val="FFFFFF"/>
                </a:solidFill>
              </a:rPr>
              <a:pPr algn="r" fontAlgn="base">
                <a:spcBef>
                  <a:spcPct val="0"/>
                </a:spcBef>
                <a:spcAft>
                  <a:spcPct val="0"/>
                </a:spcAft>
              </a:pPr>
              <a:t>‹#›</a:t>
            </a:fld>
            <a:endParaRPr lang="en-US" sz="1200" b="1" dirty="0">
              <a:solidFill>
                <a:srgbClr val="FFFFFF"/>
              </a:solidFill>
            </a:endParaRPr>
          </a:p>
        </p:txBody>
      </p:sp>
      <p:grpSp>
        <p:nvGrpSpPr>
          <p:cNvPr id="1031" name="Group 25"/>
          <p:cNvGrpSpPr>
            <a:grpSpLocks/>
          </p:cNvGrpSpPr>
          <p:nvPr/>
        </p:nvGrpSpPr>
        <p:grpSpPr bwMode="auto">
          <a:xfrm>
            <a:off x="5708655" y="6124599"/>
            <a:ext cx="2047875" cy="661988"/>
            <a:chOff x="3596" y="3858"/>
            <a:chExt cx="1290" cy="417"/>
          </a:xfrm>
        </p:grpSpPr>
        <p:pic>
          <p:nvPicPr>
            <p:cNvPr id="1032" name="Picture 26" descr="NEW FAA LOGO"/>
            <p:cNvPicPr>
              <a:picLocks noChangeAspect="1" noChangeArrowheads="1"/>
            </p:cNvPicPr>
            <p:nvPr userDrawn="1"/>
          </p:nvPicPr>
          <p:blipFill>
            <a:blip r:embed="rId13" cstate="print">
              <a:clrChange>
                <a:clrFrom>
                  <a:srgbClr val="DF1F06"/>
                </a:clrFrom>
                <a:clrTo>
                  <a:srgbClr val="DF1F06">
                    <a:alpha val="0"/>
                  </a:srgbClr>
                </a:clrTo>
              </a:clrChange>
              <a:extLst>
                <a:ext uri="{28A0092B-C50C-407E-A947-70E740481C1C}">
                  <a14:useLocalDpi xmlns:a14="http://schemas.microsoft.com/office/drawing/2010/main" val="0"/>
                </a:ext>
              </a:extLst>
            </a:blip>
            <a:srcRect l="14333" t="3734" r="14973" b="4564"/>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27"/>
            <p:cNvSpPr txBox="1">
              <a:spLocks noChangeArrowheads="1"/>
            </p:cNvSpPr>
            <p:nvPr userDrawn="1"/>
          </p:nvSpPr>
          <p:spPr bwMode="auto">
            <a:xfrm>
              <a:off x="4023" y="3947"/>
              <a:ext cx="863"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200" b="1" dirty="0">
                  <a:solidFill>
                    <a:srgbClr val="FFFFFF"/>
                  </a:solidFill>
                </a:rPr>
                <a:t>Federal Aviation</a:t>
              </a:r>
            </a:p>
            <a:p>
              <a:pPr eaLnBrk="1" fontAlgn="base" hangingPunct="1">
                <a:lnSpc>
                  <a:spcPct val="85000"/>
                </a:lnSpc>
                <a:spcBef>
                  <a:spcPct val="0"/>
                </a:spcBef>
                <a:spcAft>
                  <a:spcPct val="0"/>
                </a:spcAft>
              </a:pPr>
              <a:r>
                <a:rPr lang="en-US" sz="1200" b="1" dirty="0">
                  <a:solidFill>
                    <a:srgbClr val="FFFFFF"/>
                  </a:solidFill>
                </a:rPr>
                <a:t>Administration</a:t>
              </a:r>
            </a:p>
          </p:txBody>
        </p:sp>
      </p:grpSp>
    </p:spTree>
    <p:extLst>
      <p:ext uri="{BB962C8B-B14F-4D97-AF65-F5344CB8AC3E}">
        <p14:creationId xmlns:p14="http://schemas.microsoft.com/office/powerpoint/2010/main" val="41547255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08422F4-F12A-441E-8616-CACB01C23F4F}" type="datetime1">
              <a:rPr lang="en-US" smtClean="0">
                <a:solidFill>
                  <a:prstClr val="black">
                    <a:tint val="75000"/>
                  </a:prstClr>
                </a:solidFill>
              </a:rPr>
              <a:pPr>
                <a:defRPr/>
              </a:pPr>
              <a:t>2/10/2014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48163AF-32F6-45EE-A311-CDD7931B56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615367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61"/>
          <p:cNvSpPr>
            <a:spLocks noGrp="1" noChangeArrowheads="1"/>
          </p:cNvSpPr>
          <p:nvPr>
            <p:ph type="body" idx="1"/>
          </p:nvPr>
        </p:nvSpPr>
        <p:spPr bwMode="auto">
          <a:xfrm>
            <a:off x="685800" y="1447801"/>
            <a:ext cx="7848600" cy="479107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134" name="Rectangle 62"/>
          <p:cNvSpPr>
            <a:spLocks noGrp="1" noChangeArrowheads="1"/>
          </p:cNvSpPr>
          <p:nvPr>
            <p:ph type="title"/>
          </p:nvPr>
        </p:nvSpPr>
        <p:spPr bwMode="auto">
          <a:xfrm>
            <a:off x="990600" y="226068"/>
            <a:ext cx="7391400" cy="492443"/>
          </a:xfrm>
          <a:prstGeom prst="rect">
            <a:avLst/>
          </a:prstGeom>
          <a:noFill/>
          <a:ln w="9525">
            <a:noFill/>
            <a:miter lim="800000"/>
            <a:headEnd/>
            <a:tailEnd/>
          </a:ln>
          <a:effectLst/>
        </p:spPr>
        <p:txBody>
          <a:bodyPr vert="horz" wrap="square" lIns="45720" tIns="0" rIns="45720" bIns="0" numCol="1" anchor="ctr" anchorCtr="0" compatLnSpc="1">
            <a:prstTxWarp prst="textNoShape">
              <a:avLst/>
            </a:prstTxWarp>
            <a:spAutoFit/>
          </a:bodyPr>
          <a:lstStyle/>
          <a:p>
            <a:pPr lvl="0"/>
            <a:r>
              <a:rPr lang="en-US" smtClean="0"/>
              <a:t>Click to edit Master title style</a:t>
            </a:r>
          </a:p>
        </p:txBody>
      </p:sp>
      <p:sp>
        <p:nvSpPr>
          <p:cNvPr id="3136" name="Text Box 64"/>
          <p:cNvSpPr txBox="1">
            <a:spLocks noChangeArrowheads="1"/>
          </p:cNvSpPr>
          <p:nvPr/>
        </p:nvSpPr>
        <p:spPr bwMode="auto">
          <a:xfrm>
            <a:off x="381000" y="6567716"/>
            <a:ext cx="2895600" cy="215444"/>
          </a:xfrm>
          <a:prstGeom prst="rect">
            <a:avLst/>
          </a:prstGeom>
          <a:solidFill>
            <a:schemeClr val="bg1"/>
          </a:solidFill>
          <a:ln w="57150">
            <a:noFill/>
            <a:miter lim="800000"/>
            <a:headEnd/>
            <a:tailEnd/>
          </a:ln>
          <a:effectLst/>
        </p:spPr>
        <p:txBody>
          <a:bodyPr tIns="0" bIns="0" anchor="ctr" anchorCtr="1">
            <a:spAutoFit/>
          </a:bodyPr>
          <a:lstStyle/>
          <a:p>
            <a:pPr algn="ctr" eaLnBrk="0" hangingPunct="0">
              <a:defRPr/>
            </a:pPr>
            <a:endParaRPr lang="en-US" sz="1400" dirty="0">
              <a:solidFill>
                <a:prstClr val="black"/>
              </a:solidFill>
              <a:effectLst>
                <a:outerShdw blurRad="38100" dist="38100" dir="2700000" algn="tl">
                  <a:srgbClr val="C0C0C0"/>
                </a:outerShdw>
              </a:effectLst>
            </a:endParaRPr>
          </a:p>
        </p:txBody>
      </p:sp>
      <p:sp>
        <p:nvSpPr>
          <p:cNvPr id="3137" name="Text Box 65"/>
          <p:cNvSpPr txBox="1">
            <a:spLocks noChangeArrowheads="1"/>
          </p:cNvSpPr>
          <p:nvPr/>
        </p:nvSpPr>
        <p:spPr bwMode="auto">
          <a:xfrm>
            <a:off x="5156200" y="6567716"/>
            <a:ext cx="3378200" cy="215444"/>
          </a:xfrm>
          <a:prstGeom prst="rect">
            <a:avLst/>
          </a:prstGeom>
          <a:solidFill>
            <a:schemeClr val="bg1"/>
          </a:solidFill>
          <a:ln w="57150">
            <a:noFill/>
            <a:miter lim="800000"/>
            <a:headEnd/>
            <a:tailEnd/>
          </a:ln>
          <a:effectLst/>
        </p:spPr>
        <p:txBody>
          <a:bodyPr tIns="0" bIns="0" anchor="ctr" anchorCtr="1">
            <a:spAutoFit/>
          </a:bodyPr>
          <a:lstStyle/>
          <a:p>
            <a:pPr algn="ctr" eaLnBrk="0" hangingPunct="0">
              <a:defRPr/>
            </a:pPr>
            <a:endParaRPr lang="en-US" sz="1400" dirty="0">
              <a:solidFill>
                <a:prstClr val="black"/>
              </a:solidFill>
              <a:effectLst>
                <a:outerShdw blurRad="38100" dist="38100" dir="2700000" algn="tl">
                  <a:srgbClr val="C0C0C0"/>
                </a:outerShdw>
              </a:effectLst>
            </a:endParaRPr>
          </a:p>
        </p:txBody>
      </p:sp>
      <p:sp>
        <p:nvSpPr>
          <p:cNvPr id="3138" name="Rectangle 66"/>
          <p:cNvSpPr>
            <a:spLocks noGrp="1" noChangeArrowheads="1"/>
          </p:cNvSpPr>
          <p:nvPr>
            <p:ph type="sldNum" sz="quarter" idx="4"/>
          </p:nvPr>
        </p:nvSpPr>
        <p:spPr bwMode="auto">
          <a:xfrm>
            <a:off x="8839200" y="6477000"/>
            <a:ext cx="304800" cy="304800"/>
          </a:xfrm>
          <a:prstGeom prst="rect">
            <a:avLst/>
          </a:prstGeom>
          <a:solidFill>
            <a:schemeClr val="bg1"/>
          </a:solid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200" b="0" i="0">
                <a:solidFill>
                  <a:schemeClr val="tx1"/>
                </a:solidFill>
                <a:latin typeface="Arial" charset="0"/>
              </a:defRPr>
            </a:lvl1pPr>
          </a:lstStyle>
          <a:p>
            <a:fld id="{BEED1C3F-1F4F-422B-A1BE-5DEC97CDCAAA}" type="slidenum">
              <a:rPr lang="en-US" smtClean="0">
                <a:solidFill>
                  <a:prstClr val="black"/>
                </a:solidFill>
              </a:rPr>
              <a:pPr/>
              <a:t>‹#›</a:t>
            </a:fld>
            <a:endParaRPr lang="en-US">
              <a:solidFill>
                <a:prstClr val="black"/>
              </a:solidFill>
            </a:endParaRPr>
          </a:p>
        </p:txBody>
      </p:sp>
      <p:sp>
        <p:nvSpPr>
          <p:cNvPr id="3141" name="Rectangle 69"/>
          <p:cNvSpPr>
            <a:spLocks noChangeArrowheads="1"/>
          </p:cNvSpPr>
          <p:nvPr/>
        </p:nvSpPr>
        <p:spPr bwMode="auto">
          <a:xfrm>
            <a:off x="0" y="914401"/>
            <a:ext cx="9144000" cy="95251"/>
          </a:xfrm>
          <a:prstGeom prst="rect">
            <a:avLst/>
          </a:prstGeom>
          <a:solidFill>
            <a:srgbClr val="000066"/>
          </a:solidFill>
          <a:ln w="19050">
            <a:noFill/>
            <a:miter lim="800000"/>
            <a:headEnd/>
            <a:tailEnd/>
          </a:ln>
          <a:effectLst/>
        </p:spPr>
        <p:txBody>
          <a:bodyPr wrap="none" anchor="ctr"/>
          <a:lstStyle/>
          <a:p>
            <a:pPr algn="ctr" eaLnBrk="0" hangingPunct="0">
              <a:defRPr/>
            </a:pPr>
            <a:endParaRPr lang="en-US" sz="3200" dirty="0">
              <a:solidFill>
                <a:prstClr val="black"/>
              </a:solidFill>
            </a:endParaRPr>
          </a:p>
        </p:txBody>
      </p:sp>
      <p:sp>
        <p:nvSpPr>
          <p:cNvPr id="3142" name="Rectangle 70"/>
          <p:cNvSpPr>
            <a:spLocks noChangeArrowheads="1"/>
          </p:cNvSpPr>
          <p:nvPr/>
        </p:nvSpPr>
        <p:spPr bwMode="auto">
          <a:xfrm>
            <a:off x="0" y="1066800"/>
            <a:ext cx="9144000" cy="76200"/>
          </a:xfrm>
          <a:prstGeom prst="rect">
            <a:avLst/>
          </a:prstGeom>
          <a:gradFill rotWithShape="1">
            <a:gsLst>
              <a:gs pos="0">
                <a:srgbClr val="FFCC00">
                  <a:gamma/>
                  <a:shade val="46275"/>
                  <a:invGamma/>
                </a:srgbClr>
              </a:gs>
              <a:gs pos="50000">
                <a:srgbClr val="FFCC00"/>
              </a:gs>
              <a:gs pos="100000">
                <a:srgbClr val="FFCC00">
                  <a:gamma/>
                  <a:shade val="46275"/>
                  <a:invGamma/>
                </a:srgbClr>
              </a:gs>
            </a:gsLst>
            <a:lin ang="2700000" scaled="1"/>
          </a:gradFill>
          <a:ln w="19050" algn="ctr">
            <a:noFill/>
            <a:miter lim="800000"/>
            <a:headEnd/>
            <a:tailEnd/>
          </a:ln>
          <a:effectLst/>
        </p:spPr>
        <p:txBody>
          <a:bodyPr wrap="none" anchor="ctr"/>
          <a:lstStyle/>
          <a:p>
            <a:pPr algn="ctr" eaLnBrk="0" hangingPunct="0">
              <a:defRPr/>
            </a:pPr>
            <a:endParaRPr lang="en-US" sz="3200" dirty="0">
              <a:solidFill>
                <a:prstClr val="black"/>
              </a:solidFill>
            </a:endParaRPr>
          </a:p>
        </p:txBody>
      </p:sp>
      <p:pic>
        <p:nvPicPr>
          <p:cNvPr id="3083" name="Picture 74" descr="600px-United_States_Department_of_the_Navy_Seal"/>
          <p:cNvPicPr>
            <a:picLocks noChangeAspect="1" noChangeArrowheads="1"/>
          </p:cNvPicPr>
          <p:nvPr/>
        </p:nvPicPr>
        <p:blipFill>
          <a:blip r:embed="rId19" cstate="print"/>
          <a:srcRect/>
          <a:stretch>
            <a:fillRect/>
          </a:stretch>
        </p:blipFill>
        <p:spPr bwMode="auto">
          <a:xfrm>
            <a:off x="165100" y="152403"/>
            <a:ext cx="749300" cy="749300"/>
          </a:xfrm>
          <a:prstGeom prst="rect">
            <a:avLst/>
          </a:prstGeom>
          <a:noFill/>
          <a:ln w="9525">
            <a:noFill/>
            <a:miter lim="800000"/>
            <a:headEnd/>
            <a:tailEnd/>
          </a:ln>
        </p:spPr>
      </p:pic>
      <p:pic>
        <p:nvPicPr>
          <p:cNvPr id="3084" name="Picture 75" descr="433px-USMC_logo"/>
          <p:cNvPicPr>
            <a:picLocks noChangeAspect="1" noChangeArrowheads="1"/>
          </p:cNvPicPr>
          <p:nvPr/>
        </p:nvPicPr>
        <p:blipFill>
          <a:blip r:embed="rId20" cstate="print"/>
          <a:srcRect/>
          <a:stretch>
            <a:fillRect/>
          </a:stretch>
        </p:blipFill>
        <p:spPr bwMode="auto">
          <a:xfrm>
            <a:off x="8201033" y="131763"/>
            <a:ext cx="752475" cy="762000"/>
          </a:xfrm>
          <a:prstGeom prst="rect">
            <a:avLst/>
          </a:prstGeom>
          <a:noFill/>
          <a:ln w="9525">
            <a:noFill/>
            <a:miter lim="800000"/>
            <a:headEnd/>
            <a:tailEnd/>
          </a:ln>
        </p:spPr>
      </p:pic>
    </p:spTree>
    <p:extLst>
      <p:ext uri="{BB962C8B-B14F-4D97-AF65-F5344CB8AC3E}">
        <p14:creationId xmlns:p14="http://schemas.microsoft.com/office/powerpoint/2010/main" val="367286489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txStyles>
    <p:titleStyle>
      <a:lvl1pPr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3200" b="1" i="1">
          <a:solidFill>
            <a:srgbClr val="000066"/>
          </a:solidFill>
          <a:effectLst>
            <a:outerShdw blurRad="38100" dist="38100" dir="2700000" algn="tl">
              <a:srgbClr val="C0C0C0"/>
            </a:outerShdw>
          </a:effectLst>
          <a:latin typeface="Arial" charset="0"/>
        </a:defRPr>
      </a:lvl9pPr>
    </p:titleStyle>
    <p:bodyStyle>
      <a:lvl1pPr marL="457200" indent="-457200" algn="l" rtl="0" eaLnBrk="1" fontAlgn="base" hangingPunct="1">
        <a:spcBef>
          <a:spcPct val="25000"/>
        </a:spcBef>
        <a:spcAft>
          <a:spcPct val="25000"/>
        </a:spcAft>
        <a:buClr>
          <a:schemeClr val="tx1"/>
        </a:buClr>
        <a:buChar char="•"/>
        <a:defRPr sz="2400" b="1" i="1">
          <a:solidFill>
            <a:srgbClr val="000066"/>
          </a:solidFill>
          <a:latin typeface="+mn-lt"/>
          <a:ea typeface="+mn-ea"/>
          <a:cs typeface="+mn-cs"/>
        </a:defRPr>
      </a:lvl1pPr>
      <a:lvl2pPr marL="838200" indent="-381000" algn="l" rtl="0" eaLnBrk="1" fontAlgn="base" hangingPunct="1">
        <a:spcBef>
          <a:spcPct val="25000"/>
        </a:spcBef>
        <a:spcAft>
          <a:spcPct val="25000"/>
        </a:spcAft>
        <a:buClr>
          <a:schemeClr val="tx1"/>
        </a:buClr>
        <a:buChar char="–"/>
        <a:defRPr sz="2000" b="1" i="1">
          <a:solidFill>
            <a:srgbClr val="000066"/>
          </a:solidFill>
          <a:latin typeface="+mn-lt"/>
        </a:defRPr>
      </a:lvl2pPr>
      <a:lvl3pPr marL="1295400" indent="-381000" algn="l" rtl="0" eaLnBrk="1" fontAlgn="base" hangingPunct="1">
        <a:spcBef>
          <a:spcPct val="25000"/>
        </a:spcBef>
        <a:spcAft>
          <a:spcPct val="25000"/>
        </a:spcAft>
        <a:buClr>
          <a:schemeClr val="tx1"/>
        </a:buClr>
        <a:buChar char="•"/>
        <a:defRPr sz="1600" b="1" i="1">
          <a:solidFill>
            <a:srgbClr val="000066"/>
          </a:solidFill>
          <a:latin typeface="+mn-lt"/>
        </a:defRPr>
      </a:lvl3pPr>
      <a:lvl4pPr marL="1638300" indent="-266700" algn="l" rtl="0" eaLnBrk="1" fontAlgn="base" hangingPunct="1">
        <a:spcBef>
          <a:spcPct val="25000"/>
        </a:spcBef>
        <a:spcAft>
          <a:spcPct val="25000"/>
        </a:spcAft>
        <a:buChar char="–"/>
        <a:defRPr sz="1400" b="1">
          <a:solidFill>
            <a:schemeClr val="tx1"/>
          </a:solidFill>
          <a:latin typeface="+mn-lt"/>
        </a:defRPr>
      </a:lvl4pPr>
      <a:lvl5pPr marL="2209800" indent="-381000" algn="l" rtl="0" eaLnBrk="1" fontAlgn="base" hangingPunct="1">
        <a:spcBef>
          <a:spcPct val="20000"/>
        </a:spcBef>
        <a:spcAft>
          <a:spcPct val="0"/>
        </a:spcAft>
        <a:buChar char="•"/>
        <a:defRPr sz="2000">
          <a:solidFill>
            <a:schemeClr val="tx1"/>
          </a:solidFill>
          <a:latin typeface="Times New Roman" pitchFamily="18" charset="0"/>
        </a:defRPr>
      </a:lvl5pPr>
      <a:lvl6pPr marL="2667000" indent="-381000" algn="l" rtl="0" eaLnBrk="1" fontAlgn="base" hangingPunct="1">
        <a:spcBef>
          <a:spcPct val="20000"/>
        </a:spcBef>
        <a:spcAft>
          <a:spcPct val="0"/>
        </a:spcAft>
        <a:buChar char="•"/>
        <a:defRPr sz="2000">
          <a:solidFill>
            <a:schemeClr val="tx1"/>
          </a:solidFill>
          <a:latin typeface="Times New Roman" pitchFamily="18" charset="0"/>
        </a:defRPr>
      </a:lvl6pPr>
      <a:lvl7pPr marL="3124200" indent="-381000" algn="l" rtl="0" eaLnBrk="1" fontAlgn="base" hangingPunct="1">
        <a:spcBef>
          <a:spcPct val="20000"/>
        </a:spcBef>
        <a:spcAft>
          <a:spcPct val="0"/>
        </a:spcAft>
        <a:buChar char="•"/>
        <a:defRPr sz="2000">
          <a:solidFill>
            <a:schemeClr val="tx1"/>
          </a:solidFill>
          <a:latin typeface="Times New Roman" pitchFamily="18" charset="0"/>
        </a:defRPr>
      </a:lvl7pPr>
      <a:lvl8pPr marL="3581400" indent="-381000" algn="l" rtl="0" eaLnBrk="1" fontAlgn="base" hangingPunct="1">
        <a:spcBef>
          <a:spcPct val="20000"/>
        </a:spcBef>
        <a:spcAft>
          <a:spcPct val="0"/>
        </a:spcAft>
        <a:buChar char="•"/>
        <a:defRPr sz="2000">
          <a:solidFill>
            <a:schemeClr val="tx1"/>
          </a:solidFill>
          <a:latin typeface="Times New Roman" pitchFamily="18" charset="0"/>
        </a:defRPr>
      </a:lvl8pPr>
      <a:lvl9pPr marL="4038600" indent="-381000"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D8FAA26-398E-43D8-834A-3B4DABCA4E54}" type="slidenum">
              <a:rPr lang="en-US">
                <a:solidFill>
                  <a:srgbClr val="000000"/>
                </a:solidFill>
                <a:ea typeface="ＭＳ Ｐゴシック" pitchFamily="-65" charset="-128"/>
              </a:rPr>
              <a:pPr fontAlgn="base">
                <a:spcBef>
                  <a:spcPct val="0"/>
                </a:spcBef>
                <a:spcAft>
                  <a:spcPct val="0"/>
                </a:spcAft>
              </a:pPr>
              <a:t>‹#›</a:t>
            </a:fld>
            <a:endParaRPr lang="en-US">
              <a:solidFill>
                <a:srgbClr val="000000"/>
              </a:solidFill>
              <a:ea typeface="ＭＳ Ｐゴシック" pitchFamily="-65" charset="-128"/>
            </a:endParaRPr>
          </a:p>
        </p:txBody>
      </p:sp>
      <p:pic>
        <p:nvPicPr>
          <p:cNvPr id="2" name="Picture 7" descr="usdalogo[1]"/>
          <p:cNvPicPr>
            <a:picLocks noChangeAspect="1" noChangeArrowheads="1"/>
          </p:cNvPicPr>
          <p:nvPr userDrawn="1"/>
        </p:nvPicPr>
        <p:blipFill>
          <a:blip r:embed="rId13" cstate="print"/>
          <a:srcRect/>
          <a:stretch>
            <a:fillRect/>
          </a:stretch>
        </p:blipFill>
        <p:spPr bwMode="auto">
          <a:xfrm>
            <a:off x="228600" y="304802"/>
            <a:ext cx="1371600" cy="855663"/>
          </a:xfrm>
          <a:prstGeom prst="rect">
            <a:avLst/>
          </a:prstGeom>
          <a:noFill/>
          <a:ln w="9525">
            <a:noFill/>
            <a:miter lim="800000"/>
            <a:headEnd/>
            <a:tailEnd/>
          </a:ln>
        </p:spPr>
      </p:pic>
      <p:grpSp>
        <p:nvGrpSpPr>
          <p:cNvPr id="1031" name="Group 8"/>
          <p:cNvGrpSpPr>
            <a:grpSpLocks/>
          </p:cNvGrpSpPr>
          <p:nvPr userDrawn="1"/>
        </p:nvGrpSpPr>
        <p:grpSpPr bwMode="auto">
          <a:xfrm>
            <a:off x="187325" y="1384301"/>
            <a:ext cx="8745538" cy="223839"/>
            <a:chOff x="150" y="543"/>
            <a:chExt cx="5309" cy="200"/>
          </a:xfrm>
        </p:grpSpPr>
        <p:sp>
          <p:nvSpPr>
            <p:cNvPr id="1033" name="AutoShape 9"/>
            <p:cNvSpPr>
              <a:spLocks noChangeArrowheads="1"/>
            </p:cNvSpPr>
            <p:nvPr/>
          </p:nvSpPr>
          <p:spPr bwMode="auto">
            <a:xfrm>
              <a:off x="150" y="543"/>
              <a:ext cx="5309" cy="200"/>
            </a:xfrm>
            <a:prstGeom prst="roundRect">
              <a:avLst>
                <a:gd name="adj" fmla="val 50000"/>
              </a:avLst>
            </a:prstGeom>
            <a:gradFill rotWithShape="0">
              <a:gsLst>
                <a:gs pos="0">
                  <a:srgbClr val="18472F"/>
                </a:gs>
                <a:gs pos="50000">
                  <a:srgbClr val="339966"/>
                </a:gs>
                <a:gs pos="100000">
                  <a:srgbClr val="18472F"/>
                </a:gs>
              </a:gsLst>
              <a:lin ang="5400000" scaled="1"/>
            </a:gradFill>
            <a:ln w="9525">
              <a:noFill/>
              <a:round/>
              <a:headEnd/>
              <a:tailEnd/>
            </a:ln>
          </p:spPr>
          <p:txBody>
            <a:bodyPr wrap="none" anchor="ctr"/>
            <a:lstStyle/>
            <a:p>
              <a:pPr fontAlgn="base">
                <a:spcBef>
                  <a:spcPct val="0"/>
                </a:spcBef>
                <a:spcAft>
                  <a:spcPct val="0"/>
                </a:spcAft>
                <a:defRPr/>
              </a:pPr>
              <a:endParaRPr lang="en-US">
                <a:solidFill>
                  <a:srgbClr val="000000"/>
                </a:solidFill>
                <a:ea typeface="ＭＳ Ｐゴシック" pitchFamily="-65" charset="-128"/>
              </a:endParaRPr>
            </a:p>
          </p:txBody>
        </p:sp>
        <p:sp>
          <p:nvSpPr>
            <p:cNvPr id="1034" name="Rectangle 10"/>
            <p:cNvSpPr>
              <a:spLocks noChangeArrowheads="1"/>
            </p:cNvSpPr>
            <p:nvPr/>
          </p:nvSpPr>
          <p:spPr bwMode="auto">
            <a:xfrm>
              <a:off x="175" y="600"/>
              <a:ext cx="5251" cy="50"/>
            </a:xfrm>
            <a:prstGeom prst="rect">
              <a:avLst/>
            </a:prstGeom>
            <a:gradFill rotWithShape="0">
              <a:gsLst>
                <a:gs pos="0">
                  <a:srgbClr val="18472F"/>
                </a:gs>
                <a:gs pos="50000">
                  <a:srgbClr val="339966"/>
                </a:gs>
                <a:gs pos="100000">
                  <a:srgbClr val="18472F"/>
                </a:gs>
              </a:gsLst>
              <a:lin ang="5400000" scaled="1"/>
            </a:gradFill>
            <a:ln w="9525">
              <a:noFill/>
              <a:miter lim="800000"/>
              <a:headEnd/>
              <a:tailEnd/>
            </a:ln>
          </p:spPr>
          <p:txBody>
            <a:bodyPr wrap="none" anchor="ctr"/>
            <a:lstStyle/>
            <a:p>
              <a:pPr fontAlgn="base">
                <a:spcBef>
                  <a:spcPct val="0"/>
                </a:spcBef>
                <a:spcAft>
                  <a:spcPct val="0"/>
                </a:spcAft>
                <a:defRPr/>
              </a:pPr>
              <a:endParaRPr lang="en-US">
                <a:solidFill>
                  <a:srgbClr val="000000"/>
                </a:solidFill>
                <a:ea typeface="ＭＳ Ｐゴシック" pitchFamily="-65" charset="-128"/>
              </a:endParaRPr>
            </a:p>
          </p:txBody>
        </p:sp>
      </p:grpSp>
      <p:sp>
        <p:nvSpPr>
          <p:cNvPr id="1032" name="Rectangle 11"/>
          <p:cNvSpPr>
            <a:spLocks noChangeArrowheads="1"/>
          </p:cNvSpPr>
          <p:nvPr/>
        </p:nvSpPr>
        <p:spPr bwMode="auto">
          <a:xfrm>
            <a:off x="1600200" y="381000"/>
            <a:ext cx="6172200" cy="762000"/>
          </a:xfrm>
          <a:prstGeom prst="rect">
            <a:avLst/>
          </a:prstGeom>
          <a:noFill/>
          <a:ln w="9525">
            <a:noFill/>
            <a:miter lim="800000"/>
            <a:headEnd/>
            <a:tailEnd/>
          </a:ln>
        </p:spPr>
        <p:txBody>
          <a:bodyPr anchor="ctr"/>
          <a:lstStyle/>
          <a:p>
            <a:pPr fontAlgn="base">
              <a:spcBef>
                <a:spcPct val="0"/>
              </a:spcBef>
              <a:spcAft>
                <a:spcPct val="0"/>
              </a:spcAft>
              <a:defRPr/>
            </a:pPr>
            <a:r>
              <a:rPr lang="en-US" sz="2000" b="1">
                <a:solidFill>
                  <a:srgbClr val="000000"/>
                </a:solidFill>
                <a:ea typeface="ＭＳ Ｐゴシック" pitchFamily="-65" charset="-128"/>
              </a:rPr>
              <a:t>Office of the Chief Economist</a:t>
            </a:r>
            <a:br>
              <a:rPr lang="en-US" sz="2000" b="1">
                <a:solidFill>
                  <a:srgbClr val="000000"/>
                </a:solidFill>
                <a:ea typeface="ＭＳ Ｐゴシック" pitchFamily="-65" charset="-128"/>
              </a:rPr>
            </a:br>
            <a:r>
              <a:rPr lang="en-US" sz="2000" b="1">
                <a:solidFill>
                  <a:srgbClr val="000000"/>
                </a:solidFill>
                <a:ea typeface="ＭＳ Ｐゴシック" pitchFamily="-65" charset="-128"/>
              </a:rPr>
              <a:t>Office of Energy Policy and New Uses</a:t>
            </a:r>
          </a:p>
        </p:txBody>
      </p:sp>
    </p:spTree>
    <p:extLst>
      <p:ext uri="{BB962C8B-B14F-4D97-AF65-F5344CB8AC3E}">
        <p14:creationId xmlns:p14="http://schemas.microsoft.com/office/powerpoint/2010/main" val="38131942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2000" b="1">
          <a:solidFill>
            <a:schemeClr val="tx1"/>
          </a:solidFill>
          <a:latin typeface="+mj-lt"/>
          <a:ea typeface="ＭＳ Ｐゴシック" pitchFamily="-65" charset="-128"/>
          <a:cs typeface="+mj-cs"/>
        </a:defRPr>
      </a:lvl1pPr>
      <a:lvl2pPr algn="l" rtl="0" eaLnBrk="0" fontAlgn="base" hangingPunct="0">
        <a:spcBef>
          <a:spcPct val="0"/>
        </a:spcBef>
        <a:spcAft>
          <a:spcPct val="0"/>
        </a:spcAft>
        <a:defRPr sz="2000" b="1">
          <a:solidFill>
            <a:schemeClr val="tx1"/>
          </a:solidFill>
          <a:latin typeface="Arial" charset="0"/>
          <a:ea typeface="ＭＳ Ｐゴシック" pitchFamily="-65" charset="-128"/>
        </a:defRPr>
      </a:lvl2pPr>
      <a:lvl3pPr algn="l" rtl="0" eaLnBrk="0" fontAlgn="base" hangingPunct="0">
        <a:spcBef>
          <a:spcPct val="0"/>
        </a:spcBef>
        <a:spcAft>
          <a:spcPct val="0"/>
        </a:spcAft>
        <a:defRPr sz="2000" b="1">
          <a:solidFill>
            <a:schemeClr val="tx1"/>
          </a:solidFill>
          <a:latin typeface="Arial" charset="0"/>
          <a:ea typeface="ＭＳ Ｐゴシック" pitchFamily="-65" charset="-128"/>
        </a:defRPr>
      </a:lvl3pPr>
      <a:lvl4pPr algn="l" rtl="0" eaLnBrk="0" fontAlgn="base" hangingPunct="0">
        <a:spcBef>
          <a:spcPct val="0"/>
        </a:spcBef>
        <a:spcAft>
          <a:spcPct val="0"/>
        </a:spcAft>
        <a:defRPr sz="2000" b="1">
          <a:solidFill>
            <a:schemeClr val="tx1"/>
          </a:solidFill>
          <a:latin typeface="Arial" charset="0"/>
          <a:ea typeface="ＭＳ Ｐゴシック" pitchFamily="-65" charset="-128"/>
        </a:defRPr>
      </a:lvl4pPr>
      <a:lvl5pPr algn="l" rtl="0" eaLnBrk="0" fontAlgn="base" hangingPunct="0">
        <a:spcBef>
          <a:spcPct val="0"/>
        </a:spcBef>
        <a:spcAft>
          <a:spcPct val="0"/>
        </a:spcAft>
        <a:defRPr sz="2000" b="1">
          <a:solidFill>
            <a:schemeClr val="tx1"/>
          </a:solidFill>
          <a:latin typeface="Arial" charset="0"/>
          <a:ea typeface="ＭＳ Ｐゴシック" pitchFamily="-65" charset="-128"/>
        </a:defRPr>
      </a:lvl5pPr>
      <a:lvl6pPr marL="457200" algn="l" rtl="0" fontAlgn="base">
        <a:spcBef>
          <a:spcPct val="0"/>
        </a:spcBef>
        <a:spcAft>
          <a:spcPct val="0"/>
        </a:spcAft>
        <a:defRPr sz="2000" b="1">
          <a:solidFill>
            <a:schemeClr val="tx1"/>
          </a:solidFill>
          <a:latin typeface="Arial" charset="0"/>
        </a:defRPr>
      </a:lvl6pPr>
      <a:lvl7pPr marL="914400" algn="l" rtl="0" fontAlgn="base">
        <a:spcBef>
          <a:spcPct val="0"/>
        </a:spcBef>
        <a:spcAft>
          <a:spcPct val="0"/>
        </a:spcAft>
        <a:defRPr sz="2000" b="1">
          <a:solidFill>
            <a:schemeClr val="tx1"/>
          </a:solidFill>
          <a:latin typeface="Arial" charset="0"/>
        </a:defRPr>
      </a:lvl7pPr>
      <a:lvl8pPr marL="1371600" algn="l" rtl="0" fontAlgn="base">
        <a:spcBef>
          <a:spcPct val="0"/>
        </a:spcBef>
        <a:spcAft>
          <a:spcPct val="0"/>
        </a:spcAft>
        <a:defRPr sz="2000" b="1">
          <a:solidFill>
            <a:schemeClr val="tx1"/>
          </a:solidFill>
          <a:latin typeface="Arial" charset="0"/>
        </a:defRPr>
      </a:lvl8pPr>
      <a:lvl9pPr marL="1828800" algn="l" rtl="0" fontAlgn="base">
        <a:spcBef>
          <a:spcPct val="0"/>
        </a:spcBef>
        <a:spcAft>
          <a:spcPct val="0"/>
        </a:spcAft>
        <a:defRPr sz="2000" b="1">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 name="Group 21"/>
          <p:cNvGrpSpPr>
            <a:grpSpLocks/>
          </p:cNvGrpSpPr>
          <p:nvPr userDrawn="1"/>
        </p:nvGrpSpPr>
        <p:grpSpPr bwMode="auto">
          <a:xfrm flipH="1" flipV="1">
            <a:off x="0" y="656988"/>
            <a:ext cx="9144000" cy="55563"/>
            <a:chOff x="0" y="832104"/>
            <a:chExt cx="9144000" cy="54864"/>
          </a:xfrm>
          <a:solidFill>
            <a:schemeClr val="accent4"/>
          </a:solidFill>
        </p:grpSpPr>
        <p:sp>
          <p:nvSpPr>
            <p:cNvPr id="14" name="Rectangle 13"/>
            <p:cNvSpPr/>
            <p:nvPr userDrawn="1"/>
          </p:nvSpPr>
          <p:spPr>
            <a:xfrm>
              <a:off x="4572000" y="832104"/>
              <a:ext cx="4572000"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5" name="Rectangle 14"/>
            <p:cNvSpPr/>
            <p:nvPr userDrawn="1"/>
          </p:nvSpPr>
          <p:spPr>
            <a:xfrm>
              <a:off x="3309937" y="832104"/>
              <a:ext cx="1262063"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sp>
          <p:nvSpPr>
            <p:cNvPr id="18" name="Rectangle 17"/>
            <p:cNvSpPr/>
            <p:nvPr userDrawn="1"/>
          </p:nvSpPr>
          <p:spPr>
            <a:xfrm>
              <a:off x="0" y="832104"/>
              <a:ext cx="3309937" cy="5486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base">
                <a:spcBef>
                  <a:spcPct val="0"/>
                </a:spcBef>
                <a:spcAft>
                  <a:spcPct val="0"/>
                </a:spcAft>
              </a:pPr>
              <a:endParaRPr lang="en-US" dirty="0">
                <a:solidFill>
                  <a:srgbClr val="FFFFFF"/>
                </a:solidFill>
                <a:ea typeface="ＭＳ Ｐゴシック" pitchFamily="-106" charset="-128"/>
                <a:cs typeface="ＭＳ Ｐゴシック" pitchFamily="-106" charset="-128"/>
              </a:endParaRPr>
            </a:p>
          </p:txBody>
        </p:sp>
      </p:grpSp>
      <p:sp>
        <p:nvSpPr>
          <p:cNvPr id="21" name="Text Placeholder 9"/>
          <p:cNvSpPr txBox="1">
            <a:spLocks/>
          </p:cNvSpPr>
          <p:nvPr userDrawn="1"/>
        </p:nvSpPr>
        <p:spPr>
          <a:xfrm>
            <a:off x="42336" y="6532122"/>
            <a:ext cx="2853265" cy="249679"/>
          </a:xfrm>
          <a:prstGeom prst="rect">
            <a:avLst/>
          </a:prstGeom>
        </p:spPr>
        <p:txBody>
          <a:bodyPr>
            <a:prstTxWarp prst="textNoShape">
              <a:avLst/>
            </a:prstTxWarp>
            <a:normAutofit/>
          </a:bodyPr>
          <a:lstStyle/>
          <a:p>
            <a:pPr marL="342900" indent="-342900" defTabSz="457200" fontAlgn="base">
              <a:lnSpc>
                <a:spcPct val="90000"/>
              </a:lnSpc>
              <a:spcBef>
                <a:spcPct val="20000"/>
              </a:spcBef>
              <a:spcAft>
                <a:spcPct val="0"/>
              </a:spcAft>
              <a:buFont typeface="Arial" pitchFamily="-106" charset="0"/>
              <a:buNone/>
              <a:defRPr/>
            </a:pPr>
            <a:fld id="{C03E0A73-E43A-4D4A-9A68-2DB57E3BDBC9}" type="slidenum">
              <a:rPr lang="en-US" sz="1000">
                <a:solidFill>
                  <a:srgbClr val="50565C"/>
                </a:solidFill>
                <a:ea typeface="Arial" pitchFamily="-106" charset="0"/>
                <a:cs typeface="Calibri"/>
              </a:rPr>
              <a:pPr marL="342900" indent="-342900" defTabSz="457200" fontAlgn="base">
                <a:lnSpc>
                  <a:spcPct val="90000"/>
                </a:lnSpc>
                <a:spcBef>
                  <a:spcPct val="20000"/>
                </a:spcBef>
                <a:spcAft>
                  <a:spcPct val="0"/>
                </a:spcAft>
                <a:buFont typeface="Arial" pitchFamily="-106" charset="0"/>
                <a:buNone/>
                <a:defRPr/>
              </a:pPr>
              <a:t>‹#›</a:t>
            </a:fld>
            <a:r>
              <a:rPr lang="en-US" sz="1000" dirty="0">
                <a:solidFill>
                  <a:srgbClr val="50565C"/>
                </a:solidFill>
                <a:ea typeface="Arial" pitchFamily="-106" charset="0"/>
                <a:cs typeface="Calibri"/>
              </a:rPr>
              <a:t> </a:t>
            </a:r>
            <a:r>
              <a:rPr lang="en-US" sz="1000" dirty="0">
                <a:solidFill>
                  <a:srgbClr val="50565C"/>
                </a:solidFill>
                <a:cs typeface="Calibri"/>
              </a:rPr>
              <a:t>| Bioenergy Technologies Office</a:t>
            </a:r>
          </a:p>
          <a:p>
            <a:pPr marL="342900" indent="-342900" algn="ctr" defTabSz="457200" fontAlgn="base">
              <a:lnSpc>
                <a:spcPct val="90000"/>
              </a:lnSpc>
              <a:spcBef>
                <a:spcPct val="20000"/>
              </a:spcBef>
              <a:spcAft>
                <a:spcPct val="0"/>
              </a:spcAft>
              <a:buFont typeface="Arial" pitchFamily="-106" charset="0"/>
              <a:buNone/>
            </a:pPr>
            <a:endParaRPr lang="en-US" sz="1000" dirty="0">
              <a:solidFill>
                <a:srgbClr val="50565C"/>
              </a:solidFill>
              <a:ea typeface="Arial" pitchFamily="-106" charset="0"/>
              <a:cs typeface="Calibri"/>
            </a:endParaRPr>
          </a:p>
        </p:txBody>
      </p:sp>
      <p:sp>
        <p:nvSpPr>
          <p:cNvPr id="2" name="Title Placeholder 1"/>
          <p:cNvSpPr>
            <a:spLocks noGrp="1"/>
          </p:cNvSpPr>
          <p:nvPr>
            <p:ph type="title"/>
          </p:nvPr>
        </p:nvSpPr>
        <p:spPr>
          <a:xfrm>
            <a:off x="457200" y="0"/>
            <a:ext cx="8229600" cy="914400"/>
          </a:xfrm>
          <a:prstGeom prst="rect">
            <a:avLst/>
          </a:prstGeom>
        </p:spPr>
        <p:txBody>
          <a:bodyPr vert="horz" lIns="91440" tIns="45720" rIns="91440" bIns="45720" rtlCol="0" anchor="ctr">
            <a:normAutofit/>
          </a:bodyPr>
          <a:lstStyle/>
          <a:p>
            <a:r>
              <a:rPr lang="en-US" dirty="0" smtClean="0"/>
              <a:t>Content</a:t>
            </a:r>
            <a:endParaRPr lang="en-US" dirty="0"/>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943609" y="6308609"/>
            <a:ext cx="2743215" cy="402071"/>
          </a:xfrm>
          <a:prstGeom prst="rect">
            <a:avLst/>
          </a:prstGeom>
        </p:spPr>
      </p:pic>
    </p:spTree>
    <p:extLst>
      <p:ext uri="{BB962C8B-B14F-4D97-AF65-F5344CB8AC3E}">
        <p14:creationId xmlns:p14="http://schemas.microsoft.com/office/powerpoint/2010/main" val="71268182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xStyles>
    <p:titleStyle>
      <a:lvl1pPr algn="l" defTabSz="457200" rtl="0" eaLnBrk="0" fontAlgn="base" hangingPunct="0">
        <a:lnSpc>
          <a:spcPts val="2800"/>
        </a:lnSpc>
        <a:spcBef>
          <a:spcPct val="0"/>
        </a:spcBef>
        <a:spcAft>
          <a:spcPct val="0"/>
        </a:spcAft>
        <a:defRPr sz="2800" b="1" i="0" kern="1200">
          <a:solidFill>
            <a:srgbClr val="282B2E"/>
          </a:solidFill>
          <a:latin typeface="Calibri"/>
          <a:ea typeface="+mj-ea"/>
          <a:cs typeface="Calibri"/>
        </a:defRPr>
      </a:lvl1pPr>
      <a:lvl2pPr algn="l" defTabSz="457200" rtl="0" eaLnBrk="0" fontAlgn="base" hangingPunct="0">
        <a:lnSpc>
          <a:spcPts val="2800"/>
        </a:lnSpc>
        <a:spcBef>
          <a:spcPct val="0"/>
        </a:spcBef>
        <a:spcAft>
          <a:spcPct val="0"/>
        </a:spcAft>
        <a:defRPr sz="2600">
          <a:solidFill>
            <a:srgbClr val="FFFFFF"/>
          </a:solidFill>
          <a:latin typeface="Arial" charset="0"/>
        </a:defRPr>
      </a:lvl2pPr>
      <a:lvl3pPr algn="l" defTabSz="457200" rtl="0" eaLnBrk="0" fontAlgn="base" hangingPunct="0">
        <a:lnSpc>
          <a:spcPts val="2800"/>
        </a:lnSpc>
        <a:spcBef>
          <a:spcPct val="0"/>
        </a:spcBef>
        <a:spcAft>
          <a:spcPct val="0"/>
        </a:spcAft>
        <a:defRPr sz="2600">
          <a:solidFill>
            <a:srgbClr val="FFFFFF"/>
          </a:solidFill>
          <a:latin typeface="Arial" charset="0"/>
        </a:defRPr>
      </a:lvl3pPr>
      <a:lvl4pPr algn="l" defTabSz="457200" rtl="0" eaLnBrk="0" fontAlgn="base" hangingPunct="0">
        <a:lnSpc>
          <a:spcPts val="2800"/>
        </a:lnSpc>
        <a:spcBef>
          <a:spcPct val="0"/>
        </a:spcBef>
        <a:spcAft>
          <a:spcPct val="0"/>
        </a:spcAft>
        <a:defRPr sz="2600">
          <a:solidFill>
            <a:srgbClr val="FFFFFF"/>
          </a:solidFill>
          <a:latin typeface="Arial" charset="0"/>
        </a:defRPr>
      </a:lvl4pPr>
      <a:lvl5pPr algn="l" defTabSz="457200" rtl="0" eaLnBrk="0" fontAlgn="base" hangingPunct="0">
        <a:lnSpc>
          <a:spcPts val="2800"/>
        </a:lnSpc>
        <a:spcBef>
          <a:spcPct val="0"/>
        </a:spcBef>
        <a:spcAft>
          <a:spcPct val="0"/>
        </a:spcAft>
        <a:defRPr sz="2600">
          <a:solidFill>
            <a:srgbClr val="FFFFFF"/>
          </a:solidFill>
          <a:latin typeface="Arial" charset="0"/>
        </a:defRPr>
      </a:lvl5pPr>
      <a:lvl6pPr marL="457200" algn="l" defTabSz="457200" rtl="0" fontAlgn="base">
        <a:lnSpc>
          <a:spcPts val="2800"/>
        </a:lnSpc>
        <a:spcBef>
          <a:spcPct val="0"/>
        </a:spcBef>
        <a:spcAft>
          <a:spcPct val="0"/>
        </a:spcAft>
        <a:defRPr sz="2600">
          <a:solidFill>
            <a:srgbClr val="FFFFFF"/>
          </a:solidFill>
          <a:latin typeface="Arial" charset="0"/>
        </a:defRPr>
      </a:lvl6pPr>
      <a:lvl7pPr marL="914400" algn="l" defTabSz="457200" rtl="0" fontAlgn="base">
        <a:lnSpc>
          <a:spcPts val="2800"/>
        </a:lnSpc>
        <a:spcBef>
          <a:spcPct val="0"/>
        </a:spcBef>
        <a:spcAft>
          <a:spcPct val="0"/>
        </a:spcAft>
        <a:defRPr sz="2600">
          <a:solidFill>
            <a:srgbClr val="FFFFFF"/>
          </a:solidFill>
          <a:latin typeface="Arial" charset="0"/>
        </a:defRPr>
      </a:lvl7pPr>
      <a:lvl8pPr marL="1371600" algn="l" defTabSz="457200" rtl="0" fontAlgn="base">
        <a:lnSpc>
          <a:spcPts val="2800"/>
        </a:lnSpc>
        <a:spcBef>
          <a:spcPct val="0"/>
        </a:spcBef>
        <a:spcAft>
          <a:spcPct val="0"/>
        </a:spcAft>
        <a:defRPr sz="2600">
          <a:solidFill>
            <a:srgbClr val="FFFFFF"/>
          </a:solidFill>
          <a:latin typeface="Arial" charset="0"/>
        </a:defRPr>
      </a:lvl8pPr>
      <a:lvl9pPr marL="1828800" algn="l" defTabSz="457200" rtl="0" fontAlgn="base">
        <a:lnSpc>
          <a:spcPts val="2800"/>
        </a:lnSpc>
        <a:spcBef>
          <a:spcPct val="0"/>
        </a:spcBef>
        <a:spcAft>
          <a:spcPct val="0"/>
        </a:spcAft>
        <a:defRPr sz="2600">
          <a:solidFill>
            <a:srgbClr val="FFFFFF"/>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0" fontAlgn="base" hangingPunct="0">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0" fontAlgn="base" hangingPunct="0">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1272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449"/>
            <a:ext cx="8229600" cy="49257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p:nvGrpSpPr>
        <p:grpSpPr>
          <a:xfrm>
            <a:off x="-3" y="656983"/>
            <a:ext cx="9144003" cy="55568"/>
            <a:chOff x="-3" y="656983"/>
            <a:chExt cx="9144003" cy="55568"/>
          </a:xfrm>
        </p:grpSpPr>
        <p:sp>
          <p:nvSpPr>
            <p:cNvPr id="11" name="Rectangle 10"/>
            <p:cNvSpPr/>
            <p:nvPr userDrawn="1"/>
          </p:nvSpPr>
          <p:spPr bwMode="auto">
            <a:xfrm flipH="1" flipV="1">
              <a:off x="-3" y="656983"/>
              <a:ext cx="5838703" cy="5553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sp>
          <p:nvSpPr>
            <p:cNvPr id="13" name="Rectangle 12"/>
            <p:cNvSpPr/>
            <p:nvPr userDrawn="1"/>
          </p:nvSpPr>
          <p:spPr bwMode="auto">
            <a:xfrm flipH="1" flipV="1">
              <a:off x="5834063" y="656988"/>
              <a:ext cx="3309937" cy="555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06" charset="-128"/>
                <a:cs typeface="ＭＳ Ｐゴシック" pitchFamily="-106" charset="-128"/>
              </a:endParaRPr>
            </a:p>
          </p:txBody>
        </p:sp>
      </p:grpSp>
      <p:sp>
        <p:nvSpPr>
          <p:cNvPr id="14" name="Text Placeholder 9"/>
          <p:cNvSpPr txBox="1">
            <a:spLocks/>
          </p:cNvSpPr>
          <p:nvPr/>
        </p:nvSpPr>
        <p:spPr>
          <a:xfrm>
            <a:off x="42338" y="6532123"/>
            <a:ext cx="2495383" cy="236080"/>
          </a:xfrm>
          <a:prstGeom prst="rect">
            <a:avLst/>
          </a:prstGeom>
        </p:spPr>
        <p:txBody>
          <a:bodyPr>
            <a:prstTxWarp prst="textNoShape">
              <a:avLst/>
            </a:prstTxWarp>
            <a:normAutofit/>
          </a:bodyPr>
          <a:lstStyle/>
          <a:p>
            <a:pPr marL="342900" indent="-342900" defTabSz="457200" fontAlgn="base">
              <a:lnSpc>
                <a:spcPct val="90000"/>
              </a:lnSpc>
              <a:spcBef>
                <a:spcPct val="20000"/>
              </a:spcBef>
              <a:spcAft>
                <a:spcPct val="0"/>
              </a:spcAft>
              <a:buFont typeface="Arial" pitchFamily="-106" charset="0"/>
              <a:buNone/>
              <a:defRPr/>
            </a:pPr>
            <a:fld id="{1EF35371-194E-174F-9528-630C4585B8CC}" type="slidenum">
              <a:rPr lang="en-US" sz="1000" smtClean="0">
                <a:solidFill>
                  <a:srgbClr val="4C4C4C"/>
                </a:solidFill>
                <a:ea typeface="Arial" pitchFamily="-106" charset="0"/>
                <a:cs typeface="Arial" pitchFamily="-106" charset="0"/>
              </a:rPr>
              <a:pPr marL="342900" indent="-342900" defTabSz="457200" fontAlgn="base">
                <a:lnSpc>
                  <a:spcPct val="90000"/>
                </a:lnSpc>
                <a:spcBef>
                  <a:spcPct val="20000"/>
                </a:spcBef>
                <a:spcAft>
                  <a:spcPct val="0"/>
                </a:spcAft>
                <a:buFont typeface="Arial" pitchFamily="-106" charset="0"/>
                <a:buNone/>
                <a:defRPr/>
              </a:pPr>
              <a:t>‹#›</a:t>
            </a:fld>
            <a:r>
              <a:rPr lang="en-US" sz="1000" dirty="0" smtClean="0">
                <a:solidFill>
                  <a:srgbClr val="4C4C4C"/>
                </a:solidFill>
                <a:ea typeface="Arial" pitchFamily="-106" charset="0"/>
                <a:cs typeface="Arial" pitchFamily="-106" charset="0"/>
              </a:rPr>
              <a:t> </a:t>
            </a:r>
            <a:r>
              <a:rPr lang="en-US" sz="1000" dirty="0" smtClean="0">
                <a:solidFill>
                  <a:srgbClr val="4C4C4C"/>
                </a:solidFill>
                <a:cs typeface="Arial" pitchFamily="34" charset="0"/>
              </a:rPr>
              <a:t>| Bioenergy Technologies Office</a:t>
            </a:r>
          </a:p>
          <a:p>
            <a:pPr marL="342900" indent="-342900" algn="ctr">
              <a:lnSpc>
                <a:spcPct val="90000"/>
              </a:lnSpc>
              <a:spcBef>
                <a:spcPct val="20000"/>
              </a:spcBef>
              <a:buFont typeface="Arial" pitchFamily="-106" charset="0"/>
              <a:buNone/>
            </a:pPr>
            <a:endParaRPr lang="en-US" sz="1000" dirty="0">
              <a:solidFill>
                <a:srgbClr val="4C4C4C"/>
              </a:solidFill>
              <a:ea typeface="Arial" pitchFamily="-106" charset="0"/>
              <a:cs typeface="Arial" pitchFamily="-106" charset="0"/>
            </a:endParaRPr>
          </a:p>
        </p:txBody>
      </p:sp>
      <p:pic>
        <p:nvPicPr>
          <p:cNvPr id="15" name="Picture 14" descr="US-Department of Energy-hor-green.png"/>
          <p:cNvPicPr>
            <a:picLocks noChangeAspect="1"/>
          </p:cNvPicPr>
          <p:nvPr/>
        </p:nvPicPr>
        <p:blipFill>
          <a:blip r:embed="rId12"/>
          <a:stretch>
            <a:fillRect/>
          </a:stretch>
        </p:blipFill>
        <p:spPr>
          <a:xfrm>
            <a:off x="7137686" y="6528124"/>
            <a:ext cx="1604752" cy="240081"/>
          </a:xfrm>
          <a:prstGeom prst="rect">
            <a:avLst/>
          </a:prstGeom>
        </p:spPr>
      </p:pic>
    </p:spTree>
    <p:extLst>
      <p:ext uri="{BB962C8B-B14F-4D97-AF65-F5344CB8AC3E}">
        <p14:creationId xmlns:p14="http://schemas.microsoft.com/office/powerpoint/2010/main" val="99667302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Lst>
  <p:txStyles>
    <p:titleStyle>
      <a:lvl1pPr algn="l" defTabSz="457200" rtl="0" eaLnBrk="1" latinLnBrk="0" hangingPunct="1">
        <a:spcBef>
          <a:spcPct val="0"/>
        </a:spcBef>
        <a:buNone/>
        <a:defRPr lang="en-US" sz="2800" b="1" kern="1200" dirty="0" smtClean="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gif"/><Relationship Id="rId3" Type="http://schemas.openxmlformats.org/officeDocument/2006/relationships/image" Target="../media/image63.gif"/><Relationship Id="rId7" Type="http://schemas.openxmlformats.org/officeDocument/2006/relationships/image" Target="../media/image67.gif"/><Relationship Id="rId12" Type="http://schemas.openxmlformats.org/officeDocument/2006/relationships/image" Target="../media/image72.gi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6.gif"/><Relationship Id="rId11" Type="http://schemas.openxmlformats.org/officeDocument/2006/relationships/image" Target="../media/image71.pn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1.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70.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xml"/><Relationship Id="rId1" Type="http://schemas.openxmlformats.org/officeDocument/2006/relationships/slideLayout" Target="../slideLayouts/slideLayout72.xml"/><Relationship Id="rId5" Type="http://schemas.openxmlformats.org/officeDocument/2006/relationships/image" Target="../media/image94.emf"/><Relationship Id="rId4" Type="http://schemas.openxmlformats.org/officeDocument/2006/relationships/image" Target="../media/image93.emf"/></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72.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80.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3" Type="http://schemas.openxmlformats.org/officeDocument/2006/relationships/hyperlink" Target="http://www1.eere.energy.gov/bioenergy/news_detail.html?news_id=21222" TargetMode="External"/><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hyperlink" Target="http://www1.eere.energy.gov/bioenergy/demonstration_deployment_strategy_workshop.html" TargetMode="External"/><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hyperlink" Target="http://www.caafi.org/" TargetMode="External"/><Relationship Id="rId2" Type="http://schemas.openxmlformats.org/officeDocument/2006/relationships/hyperlink" Target="http://www1.eere.energy.gov/biomass/meetings.html" TargetMode="Externa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7.jpe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jpeg"/><Relationship Id="rId18" Type="http://schemas.openxmlformats.org/officeDocument/2006/relationships/image" Target="../media/image58.pn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34.jpeg"/><Relationship Id="rId17" Type="http://schemas.openxmlformats.org/officeDocument/2006/relationships/image" Target="../media/image57.jpeg"/><Relationship Id="rId2" Type="http://schemas.openxmlformats.org/officeDocument/2006/relationships/notesSlide" Target="../notesSlides/notesSlide5.xml"/><Relationship Id="rId16"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5.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53.jpeg"/><Relationship Id="rId4" Type="http://schemas.openxmlformats.org/officeDocument/2006/relationships/image" Target="../media/image6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1205587"/>
            <a:ext cx="9144000" cy="7358484"/>
          </a:xfrm>
          <a:prstGeom prst="rect">
            <a:avLst/>
          </a:prstGeom>
          <a:noFill/>
          <a:ln w="9525">
            <a:noFill/>
            <a:miter lim="800000"/>
            <a:headEnd/>
            <a:tailEnd/>
          </a:ln>
        </p:spPr>
      </p:pic>
      <p:sp>
        <p:nvSpPr>
          <p:cNvPr id="17" name="Text Box 7"/>
          <p:cNvSpPr txBox="1">
            <a:spLocks noChangeArrowheads="1"/>
          </p:cNvSpPr>
          <p:nvPr/>
        </p:nvSpPr>
        <p:spPr bwMode="auto">
          <a:xfrm>
            <a:off x="228600" y="5397499"/>
            <a:ext cx="1357312"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Produced by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8" y="5666870"/>
            <a:ext cx="1279525" cy="302137"/>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77800"/>
            <a:ext cx="2667000" cy="12954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00CCFF"/>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CAAFI 2014</a:t>
            </a:r>
            <a:endParaRPr lang="en-US" sz="2400" b="1" dirty="0" smtClean="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G</a:t>
            </a:r>
            <a:r>
              <a:rPr kumimoji="0" lang="en-US" sz="2400" b="1" i="0" u="none" strike="noStrike" cap="none" normalizeH="0" baseline="0" dirty="0" smtClean="0">
                <a:ln>
                  <a:noFill/>
                </a:ln>
                <a:latin typeface="Arial" pitchFamily="34" charset="0"/>
                <a:cs typeface="Arial" pitchFamily="34" charset="0"/>
              </a:rPr>
              <a:t>eneral Meeting</a:t>
            </a: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8237"/>
            <a:ext cx="1981200" cy="1715163"/>
          </a:xfrm>
          <a:prstGeom prst="rect">
            <a:avLst/>
          </a:prstGeom>
        </p:spPr>
      </p:pic>
      <p:sp>
        <p:nvSpPr>
          <p:cNvPr id="2" name="TextBox 1"/>
          <p:cNvSpPr txBox="1"/>
          <p:nvPr/>
        </p:nvSpPr>
        <p:spPr>
          <a:xfrm>
            <a:off x="438150" y="2082807"/>
            <a:ext cx="5353050" cy="1692771"/>
          </a:xfrm>
          <a:prstGeom prst="rect">
            <a:avLst/>
          </a:prstGeom>
          <a:noFill/>
        </p:spPr>
        <p:txBody>
          <a:bodyPr wrap="square" rtlCol="0">
            <a:spAutoFit/>
          </a:bodyPr>
          <a:lstStyle/>
          <a:p>
            <a:r>
              <a:rPr lang="en-US" sz="3200" smtClean="0"/>
              <a:t>Government Partners’ Activities Update</a:t>
            </a:r>
          </a:p>
          <a:p>
            <a:r>
              <a:rPr lang="en-US" sz="2000" smtClean="0"/>
              <a:t>Moderated by: Steve Csonka, Executive Director, CAAFI</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type="body" idx="1"/>
          </p:nvPr>
        </p:nvSpPr>
        <p:spPr>
          <a:xfrm>
            <a:off x="5091650" y="1151535"/>
            <a:ext cx="3471778" cy="2943732"/>
          </a:xfrm>
          <a:ln w="19050">
            <a:solidFill>
              <a:schemeClr val="tx1"/>
            </a:solidFill>
          </a:ln>
        </p:spPr>
        <p:txBody>
          <a:bodyPr/>
          <a:lstStyle/>
          <a:p>
            <a:pPr marL="0" indent="0" eaLnBrk="1" hangingPunct="1">
              <a:lnSpc>
                <a:spcPct val="150000"/>
              </a:lnSpc>
              <a:buNone/>
            </a:pPr>
            <a:r>
              <a:rPr lang="en-US" sz="2400" b="0" dirty="0" smtClean="0"/>
              <a:t>Australia</a:t>
            </a:r>
          </a:p>
          <a:p>
            <a:pPr marL="0" indent="0" eaLnBrk="1" hangingPunct="1">
              <a:lnSpc>
                <a:spcPct val="150000"/>
              </a:lnSpc>
              <a:buNone/>
            </a:pPr>
            <a:r>
              <a:rPr lang="en-US" sz="2400" b="0" dirty="0" smtClean="0"/>
              <a:t>Brazil</a:t>
            </a:r>
          </a:p>
          <a:p>
            <a:pPr marL="0" indent="0" eaLnBrk="1" hangingPunct="1">
              <a:lnSpc>
                <a:spcPct val="150000"/>
              </a:lnSpc>
              <a:buNone/>
            </a:pPr>
            <a:r>
              <a:rPr lang="en-US" sz="2400" b="0" dirty="0" smtClean="0"/>
              <a:t>Germany</a:t>
            </a:r>
          </a:p>
          <a:p>
            <a:pPr marL="0" indent="0" eaLnBrk="1" hangingPunct="1">
              <a:lnSpc>
                <a:spcPct val="150000"/>
              </a:lnSpc>
              <a:buNone/>
            </a:pPr>
            <a:r>
              <a:rPr lang="en-US" sz="2400" b="0" dirty="0" smtClean="0"/>
              <a:t>Spain</a:t>
            </a:r>
          </a:p>
          <a:p>
            <a:pPr eaLnBrk="1" hangingPunct="1"/>
            <a:endParaRPr lang="en-US" sz="3200" dirty="0" smtClean="0"/>
          </a:p>
        </p:txBody>
      </p:sp>
      <p:sp>
        <p:nvSpPr>
          <p:cNvPr id="5122" name="Slide Number Placeholder 3"/>
          <p:cNvSpPr>
            <a:spLocks noGrp="1"/>
          </p:cNvSpPr>
          <p:nvPr>
            <p:ph type="sldNum" sz="quarter" idx="10"/>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929511DA-486A-4661-9CB9-6D8B6C2C7A4C}" type="slidenum">
              <a:rPr lang="en-US" sz="1400" smtClean="0">
                <a:solidFill>
                  <a:srgbClr val="FFFFFF"/>
                </a:solidFill>
                <a:latin typeface="Times New Roman" pitchFamily="18" charset="0"/>
              </a:rPr>
              <a:pPr eaLnBrk="1" hangingPunct="1"/>
              <a:t>10</a:t>
            </a:fld>
            <a:endParaRPr lang="en-US" sz="1400" smtClean="0">
              <a:solidFill>
                <a:srgbClr val="FFFFFF"/>
              </a:solidFill>
              <a:latin typeface="Times New Roman" pitchFamily="18" charset="0"/>
            </a:endParaRPr>
          </a:p>
        </p:txBody>
      </p:sp>
      <p:sp>
        <p:nvSpPr>
          <p:cNvPr id="5123" name="Rectangle 2"/>
          <p:cNvSpPr>
            <a:spLocks noGrp="1" noChangeArrowheads="1"/>
          </p:cNvSpPr>
          <p:nvPr>
            <p:ph type="title"/>
          </p:nvPr>
        </p:nvSpPr>
        <p:spPr/>
        <p:txBody>
          <a:bodyPr/>
          <a:lstStyle/>
          <a:p>
            <a:pPr eaLnBrk="1" hangingPunct="1"/>
            <a:r>
              <a:rPr lang="en-US" dirty="0" smtClean="0"/>
              <a:t>International Engagement</a:t>
            </a:r>
          </a:p>
        </p:txBody>
      </p:sp>
      <p:sp>
        <p:nvSpPr>
          <p:cNvPr id="3" name="Rounded Rectangle 2"/>
          <p:cNvSpPr/>
          <p:nvPr/>
        </p:nvSpPr>
        <p:spPr bwMode="auto">
          <a:xfrm>
            <a:off x="3788243" y="1364344"/>
            <a:ext cx="3831771" cy="5107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buFontTx/>
              <a:buChar char="•"/>
            </a:pPr>
            <a:endParaRPr lang="en-US" sz="2400" smtClean="0">
              <a:solidFill>
                <a:srgbClr val="000000"/>
              </a:solidFill>
            </a:endParaRPr>
          </a:p>
        </p:txBody>
      </p:sp>
      <p:pic>
        <p:nvPicPr>
          <p:cNvPr id="5126" name="Picture 6" descr="http://www.anbg.gov.au/images/flags/nation/australi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3262" y="1260871"/>
            <a:ext cx="1159190" cy="57959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upload.wikimedia.org/wikipedia/en/thumb/0/05/Flag_of_Brazil.svg/720px-Flag_of_Brazi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8432" y="1941853"/>
            <a:ext cx="973637" cy="68154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ttp://www.flyaflag.co.uk/ekmps/shops/paxton1882/images/canada-canadian-flag-165-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7012" y="4985123"/>
            <a:ext cx="745935" cy="55586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www.mapsofworld.com/images/world-countries-flags/germany-fla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2900" y="2695972"/>
            <a:ext cx="1044480" cy="58944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ttp://0.tqn.com/d/gospain/1/0/r/H/-/-/Spain_flag.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3606" y="3323601"/>
            <a:ext cx="1006408" cy="6807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42133" y="1049768"/>
            <a:ext cx="5100737" cy="3847207"/>
          </a:xfrm>
          <a:prstGeom prst="rect">
            <a:avLst/>
          </a:prstGeom>
          <a:noFill/>
        </p:spPr>
        <p:txBody>
          <a:bodyPr wrap="square" rtlCol="0">
            <a:spAutoFit/>
          </a:bodyPr>
          <a:lstStyle/>
          <a:p>
            <a:pPr marL="457200" indent="-457200" fontAlgn="base">
              <a:spcBef>
                <a:spcPct val="50000"/>
              </a:spcBef>
              <a:spcAft>
                <a:spcPct val="0"/>
              </a:spcAft>
              <a:buFont typeface="Arial" pitchFamily="34" charset="0"/>
              <a:buChar char="•"/>
            </a:pPr>
            <a:r>
              <a:rPr lang="en-US" sz="2800" dirty="0" smtClean="0">
                <a:solidFill>
                  <a:prstClr val="black"/>
                </a:solidFill>
                <a:latin typeface="Calibri"/>
              </a:rPr>
              <a:t>Bilateral </a:t>
            </a:r>
            <a:r>
              <a:rPr lang="en-US" sz="2800" dirty="0">
                <a:solidFill>
                  <a:prstClr val="black"/>
                </a:solidFill>
                <a:latin typeface="Calibri"/>
              </a:rPr>
              <a:t>Cooperation Agreements</a:t>
            </a:r>
          </a:p>
          <a:p>
            <a:pPr marL="457200" indent="-457200" fontAlgn="base">
              <a:spcBef>
                <a:spcPct val="0"/>
              </a:spcBef>
              <a:spcAft>
                <a:spcPct val="0"/>
              </a:spcAft>
              <a:buFont typeface="Arial" pitchFamily="34" charset="0"/>
              <a:buChar char="•"/>
            </a:pPr>
            <a:r>
              <a:rPr lang="en-US" sz="2800" dirty="0" smtClean="0">
                <a:solidFill>
                  <a:prstClr val="black"/>
                </a:solidFill>
                <a:latin typeface="Calibri"/>
              </a:rPr>
              <a:t>Coordination with counterparts, and R&amp;D organizations</a:t>
            </a:r>
          </a:p>
          <a:p>
            <a:pPr marL="457200" indent="-457200" fontAlgn="base">
              <a:spcBef>
                <a:spcPct val="0"/>
              </a:spcBef>
              <a:spcAft>
                <a:spcPct val="0"/>
              </a:spcAft>
              <a:buFont typeface="Arial" pitchFamily="34" charset="0"/>
              <a:buChar char="•"/>
            </a:pPr>
            <a:r>
              <a:rPr lang="en-US" sz="2800" dirty="0" smtClean="0">
                <a:solidFill>
                  <a:prstClr val="black"/>
                </a:solidFill>
                <a:latin typeface="Calibri"/>
              </a:rPr>
              <a:t>U.N. International Civil </a:t>
            </a:r>
            <a:r>
              <a:rPr lang="en-US" sz="2800" dirty="0">
                <a:solidFill>
                  <a:prstClr val="black"/>
                </a:solidFill>
                <a:latin typeface="Calibri"/>
              </a:rPr>
              <a:t>Aviation </a:t>
            </a:r>
            <a:r>
              <a:rPr lang="en-US" sz="2800" dirty="0" smtClean="0">
                <a:solidFill>
                  <a:prstClr val="black"/>
                </a:solidFill>
                <a:latin typeface="Calibri"/>
              </a:rPr>
              <a:t>Organization</a:t>
            </a:r>
          </a:p>
          <a:p>
            <a:pPr marL="457200" indent="-457200" fontAlgn="base">
              <a:spcBef>
                <a:spcPct val="50000"/>
              </a:spcBef>
              <a:spcAft>
                <a:spcPct val="0"/>
              </a:spcAft>
              <a:buFont typeface="Arial" pitchFamily="34" charset="0"/>
              <a:buChar char="•"/>
            </a:pPr>
            <a:endParaRPr lang="en-US" sz="3200" b="1" dirty="0">
              <a:solidFill>
                <a:prstClr val="black"/>
              </a:solidFill>
              <a:latin typeface="Calibri"/>
            </a:endParaRPr>
          </a:p>
        </p:txBody>
      </p:sp>
      <p:pic>
        <p:nvPicPr>
          <p:cNvPr id="19" name="Picture 4" descr="Image of European Union"/>
          <p:cNvPicPr>
            <a:picLocks noChangeAspect="1" noChangeArrowheads="1"/>
          </p:cNvPicPr>
          <p:nvPr/>
        </p:nvPicPr>
        <p:blipFill>
          <a:blip r:embed="rId8" cstate="print"/>
          <a:srcRect/>
          <a:stretch>
            <a:fillRect/>
          </a:stretch>
        </p:blipFill>
        <p:spPr bwMode="auto">
          <a:xfrm>
            <a:off x="2511258" y="5004688"/>
            <a:ext cx="855181" cy="573169"/>
          </a:xfrm>
          <a:prstGeom prst="rect">
            <a:avLst/>
          </a:prstGeom>
          <a:noFill/>
          <a:ln w="9525">
            <a:noFill/>
            <a:miter lim="800000"/>
            <a:headEnd/>
            <a:tailEnd/>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725" y="4536298"/>
            <a:ext cx="1437031" cy="1437031"/>
          </a:xfrm>
          <a:prstGeom prst="rect">
            <a:avLst/>
          </a:prstGeom>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6328" y="4996422"/>
            <a:ext cx="759756" cy="5055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49737" y="5004687"/>
            <a:ext cx="797542" cy="53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descr="Image of National Flag"/>
          <p:cNvPicPr>
            <a:picLocks noChangeAspect="1" noChangeArrowheads="1"/>
          </p:cNvPicPr>
          <p:nvPr/>
        </p:nvPicPr>
        <p:blipFill>
          <a:blip r:embed="rId12" cstate="print"/>
          <a:srcRect/>
          <a:stretch>
            <a:fillRect/>
          </a:stretch>
        </p:blipFill>
        <p:spPr bwMode="auto">
          <a:xfrm>
            <a:off x="6243668" y="4973834"/>
            <a:ext cx="829527" cy="555868"/>
          </a:xfrm>
          <a:prstGeom prst="rect">
            <a:avLst/>
          </a:prstGeom>
          <a:noFill/>
        </p:spPr>
      </p:pic>
      <p:pic>
        <p:nvPicPr>
          <p:cNvPr id="30" name="Picture 10" descr="Image of National Flag"/>
          <p:cNvPicPr>
            <a:picLocks noChangeAspect="1" noChangeArrowheads="1"/>
          </p:cNvPicPr>
          <p:nvPr/>
        </p:nvPicPr>
        <p:blipFill>
          <a:blip r:embed="rId13" cstate="print"/>
          <a:srcRect/>
          <a:stretch>
            <a:fillRect/>
          </a:stretch>
        </p:blipFill>
        <p:spPr bwMode="auto">
          <a:xfrm>
            <a:off x="5233975" y="4985125"/>
            <a:ext cx="917700" cy="541971"/>
          </a:xfrm>
          <a:prstGeom prst="rect">
            <a:avLst/>
          </a:prstGeom>
          <a:noFill/>
        </p:spPr>
      </p:pic>
      <p:pic>
        <p:nvPicPr>
          <p:cNvPr id="31"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82677" y="4940501"/>
            <a:ext cx="874673" cy="59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091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71" y="319424"/>
            <a:ext cx="8472488" cy="609600"/>
          </a:xfrm>
        </p:spPr>
        <p:txBody>
          <a:bodyPr/>
          <a:lstStyle/>
          <a:p>
            <a:r>
              <a:rPr lang="en-US" dirty="0" smtClean="0"/>
              <a:t>New FAA Programs</a:t>
            </a:r>
            <a:endParaRPr lang="en-US" dirty="0"/>
          </a:p>
        </p:txBody>
      </p:sp>
      <p:sp>
        <p:nvSpPr>
          <p:cNvPr id="3" name="Content Placeholder 2"/>
          <p:cNvSpPr>
            <a:spLocks noGrp="1"/>
          </p:cNvSpPr>
          <p:nvPr>
            <p:ph idx="1"/>
          </p:nvPr>
        </p:nvSpPr>
        <p:spPr>
          <a:xfrm>
            <a:off x="193691" y="924452"/>
            <a:ext cx="8773960" cy="5030461"/>
          </a:xfrm>
        </p:spPr>
        <p:txBody>
          <a:bodyPr/>
          <a:lstStyle/>
          <a:p>
            <a:endParaRPr lang="en-US" dirty="0" smtClean="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467" y="3439690"/>
            <a:ext cx="1114767" cy="1114767"/>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466" y="4613552"/>
            <a:ext cx="1175543" cy="262769"/>
          </a:xfrm>
          <a:prstGeom prst="rect">
            <a:avLst/>
          </a:prstGeom>
        </p:spPr>
      </p:pic>
      <p:sp>
        <p:nvSpPr>
          <p:cNvPr id="7" name="Rectangle 6"/>
          <p:cNvSpPr/>
          <p:nvPr/>
        </p:nvSpPr>
        <p:spPr>
          <a:xfrm>
            <a:off x="1641505" y="3191788"/>
            <a:ext cx="7357369" cy="2492990"/>
          </a:xfrm>
          <a:prstGeom prst="rect">
            <a:avLst/>
          </a:prstGeom>
        </p:spPr>
        <p:txBody>
          <a:bodyPr wrap="square">
            <a:spAutoFit/>
          </a:bodyPr>
          <a:lstStyle/>
          <a:p>
            <a:pPr fontAlgn="base">
              <a:lnSpc>
                <a:spcPct val="80000"/>
              </a:lnSpc>
              <a:spcBef>
                <a:spcPct val="50000"/>
              </a:spcBef>
              <a:spcAft>
                <a:spcPct val="0"/>
              </a:spcAft>
              <a:tabLst>
                <a:tab pos="3263900" algn="l"/>
              </a:tabLst>
            </a:pPr>
            <a:r>
              <a:rPr lang="en-US" sz="2000" b="1" dirty="0" smtClean="0">
                <a:solidFill>
                  <a:srgbClr val="1D2F68"/>
                </a:solidFill>
                <a:ea typeface="ＭＳ Ｐゴシック" pitchFamily="-109" charset="-128"/>
              </a:rPr>
              <a:t>Continuous Lower Energy, Emissions and Noise (CLEEN) II</a:t>
            </a:r>
            <a:r>
              <a:rPr lang="en-US" sz="2000" dirty="0" smtClean="0">
                <a:solidFill>
                  <a:srgbClr val="000000"/>
                </a:solidFill>
              </a:rPr>
              <a:t> </a:t>
            </a:r>
          </a:p>
          <a:p>
            <a:pPr marL="285750" indent="-285750" fontAlgn="base">
              <a:spcBef>
                <a:spcPct val="50000"/>
              </a:spcBef>
              <a:spcAft>
                <a:spcPct val="0"/>
              </a:spcAft>
              <a:buFont typeface="Arial" pitchFamily="34" charset="0"/>
              <a:buChar char="•"/>
              <a:tabLst>
                <a:tab pos="3263900" algn="l"/>
              </a:tabLst>
            </a:pPr>
            <a:r>
              <a:rPr lang="en-US" sz="2000" dirty="0" smtClean="0">
                <a:solidFill>
                  <a:srgbClr val="000000"/>
                </a:solidFill>
              </a:rPr>
              <a:t>CLEEN I: 2010-2015 effort</a:t>
            </a:r>
          </a:p>
          <a:p>
            <a:pPr marL="285750" indent="-285750" fontAlgn="base">
              <a:spcBef>
                <a:spcPct val="50000"/>
              </a:spcBef>
              <a:spcAft>
                <a:spcPct val="0"/>
              </a:spcAft>
              <a:buFont typeface="Arial" pitchFamily="34" charset="0"/>
              <a:buChar char="•"/>
              <a:tabLst>
                <a:tab pos="3263900" algn="l"/>
              </a:tabLst>
            </a:pPr>
            <a:r>
              <a:rPr lang="en-US" sz="2000" dirty="0" smtClean="0">
                <a:solidFill>
                  <a:srgbClr val="000000"/>
                </a:solidFill>
              </a:rPr>
              <a:t>CLEEN II: solicitation </a:t>
            </a:r>
            <a:r>
              <a:rPr lang="en-US" sz="2000" dirty="0">
                <a:solidFill>
                  <a:srgbClr val="000000"/>
                </a:solidFill>
              </a:rPr>
              <a:t>2014; </a:t>
            </a:r>
            <a:r>
              <a:rPr lang="en-US" sz="2000" dirty="0" smtClean="0">
                <a:solidFill>
                  <a:srgbClr val="000000"/>
                </a:solidFill>
              </a:rPr>
              <a:t>program covers May 2015-2020.</a:t>
            </a:r>
            <a:endParaRPr lang="en-US" sz="2000" dirty="0">
              <a:solidFill>
                <a:srgbClr val="000000"/>
              </a:solidFill>
            </a:endParaRPr>
          </a:p>
          <a:p>
            <a:pPr marL="285750" indent="-285750" fontAlgn="base">
              <a:spcBef>
                <a:spcPct val="50000"/>
              </a:spcBef>
              <a:spcAft>
                <a:spcPct val="0"/>
              </a:spcAft>
              <a:buFont typeface="Arial" pitchFamily="34" charset="0"/>
              <a:buChar char="•"/>
              <a:tabLst>
                <a:tab pos="3263900" algn="l"/>
              </a:tabLst>
            </a:pPr>
            <a:r>
              <a:rPr lang="en-US" sz="2000" dirty="0" smtClean="0">
                <a:solidFill>
                  <a:srgbClr val="000000"/>
                </a:solidFill>
              </a:rPr>
              <a:t>Reduce aircraft fuel burn, emissions and noise through technology &amp; advance alternative jet fuels</a:t>
            </a:r>
          </a:p>
          <a:p>
            <a:pPr marL="285750" indent="-285750" fontAlgn="base">
              <a:spcBef>
                <a:spcPct val="50000"/>
              </a:spcBef>
              <a:spcAft>
                <a:spcPct val="0"/>
              </a:spcAft>
              <a:buFont typeface="Arial" pitchFamily="34" charset="0"/>
              <a:buChar char="•"/>
              <a:tabLst>
                <a:tab pos="3263900" algn="l"/>
              </a:tabLst>
            </a:pPr>
            <a:r>
              <a:rPr lang="en-US" sz="2000" dirty="0" smtClean="0">
                <a:solidFill>
                  <a:srgbClr val="000000"/>
                </a:solidFill>
              </a:rPr>
              <a:t>Spring 2014 Screening Information Request</a:t>
            </a:r>
          </a:p>
        </p:txBody>
      </p:sp>
      <p:sp>
        <p:nvSpPr>
          <p:cNvPr id="8" name="Rectangle 7"/>
          <p:cNvSpPr/>
          <p:nvPr/>
        </p:nvSpPr>
        <p:spPr>
          <a:xfrm>
            <a:off x="1743589" y="1067649"/>
            <a:ext cx="7010400" cy="1723549"/>
          </a:xfrm>
          <a:prstGeom prst="rect">
            <a:avLst/>
          </a:prstGeom>
        </p:spPr>
        <p:txBody>
          <a:bodyPr wrap="square">
            <a:spAutoFit/>
          </a:bodyPr>
          <a:lstStyle/>
          <a:p>
            <a:pPr fontAlgn="base">
              <a:lnSpc>
                <a:spcPct val="80000"/>
              </a:lnSpc>
              <a:spcBef>
                <a:spcPct val="50000"/>
              </a:spcBef>
              <a:spcAft>
                <a:spcPct val="0"/>
              </a:spcAft>
              <a:tabLst>
                <a:tab pos="3263900" algn="l"/>
              </a:tabLst>
            </a:pPr>
            <a:r>
              <a:rPr lang="en-US" sz="2000" b="1" dirty="0" smtClean="0">
                <a:solidFill>
                  <a:srgbClr val="1D2F68"/>
                </a:solidFill>
                <a:ea typeface="ＭＳ Ｐゴシック" pitchFamily="-109" charset="-128"/>
              </a:rPr>
              <a:t>Aviation Sustainability Center (ASCENT)</a:t>
            </a:r>
            <a:endParaRPr lang="en-US" sz="2000" dirty="0" smtClean="0">
              <a:solidFill>
                <a:srgbClr val="000000"/>
              </a:solidFill>
            </a:endParaRPr>
          </a:p>
          <a:p>
            <a:pPr marL="285750" indent="-285750" fontAlgn="base">
              <a:spcBef>
                <a:spcPct val="50000"/>
              </a:spcBef>
              <a:spcAft>
                <a:spcPct val="0"/>
              </a:spcAft>
              <a:buFont typeface="Arial" pitchFamily="34" charset="0"/>
              <a:buChar char="•"/>
            </a:pPr>
            <a:r>
              <a:rPr lang="en-US" sz="2000" dirty="0" smtClean="0">
                <a:solidFill>
                  <a:srgbClr val="000000"/>
                </a:solidFill>
              </a:rPr>
              <a:t>New </a:t>
            </a:r>
            <a:r>
              <a:rPr lang="en-US" sz="2000" dirty="0" err="1" smtClean="0">
                <a:solidFill>
                  <a:srgbClr val="000000"/>
                </a:solidFill>
              </a:rPr>
              <a:t>CoE</a:t>
            </a:r>
            <a:r>
              <a:rPr lang="en-US" sz="2000" dirty="0" smtClean="0">
                <a:solidFill>
                  <a:srgbClr val="000000"/>
                </a:solidFill>
              </a:rPr>
              <a:t> for Alternative jet fuel and Environment</a:t>
            </a:r>
          </a:p>
          <a:p>
            <a:pPr marL="285750" indent="-285750" fontAlgn="base">
              <a:spcBef>
                <a:spcPct val="50000"/>
              </a:spcBef>
              <a:spcAft>
                <a:spcPct val="0"/>
              </a:spcAft>
              <a:buFont typeface="Arial" pitchFamily="34" charset="0"/>
              <a:buChar char="•"/>
            </a:pPr>
            <a:r>
              <a:rPr lang="en-US" sz="2000" dirty="0" smtClean="0">
                <a:solidFill>
                  <a:srgbClr val="000000"/>
                </a:solidFill>
              </a:rPr>
              <a:t>Ten technical areas covering alt fuels and environment</a:t>
            </a:r>
          </a:p>
          <a:p>
            <a:pPr marL="285750" indent="-285750" fontAlgn="base">
              <a:spcBef>
                <a:spcPct val="50000"/>
              </a:spcBef>
              <a:spcAft>
                <a:spcPct val="0"/>
              </a:spcAft>
              <a:buFont typeface="Arial" pitchFamily="34" charset="0"/>
              <a:buChar char="•"/>
            </a:pPr>
            <a:r>
              <a:rPr lang="en-US" sz="2000" dirty="0" smtClean="0">
                <a:solidFill>
                  <a:srgbClr val="000000"/>
                </a:solidFill>
              </a:rPr>
              <a:t>WSU and MIT leading team of Universities</a:t>
            </a:r>
          </a:p>
        </p:txBody>
      </p:sp>
      <p:sp>
        <p:nvSpPr>
          <p:cNvPr id="9" name="Slide Number Placeholder 3"/>
          <p:cNvSpPr>
            <a:spLocks noGrp="1"/>
          </p:cNvSpPr>
          <p:nvPr>
            <p:ph type="sldNum" sz="quarter" idx="12"/>
          </p:nvPr>
        </p:nvSpPr>
        <p:spPr>
          <a:xfrm>
            <a:off x="6636504" y="6248400"/>
            <a:ext cx="1905000" cy="457200"/>
          </a:xfrm>
        </p:spPr>
        <p:txBody>
          <a:bodyPr/>
          <a:lstStyle/>
          <a:p>
            <a:fld id="{78D3ABA1-EA94-43C0-B992-7CBCC31144F1}" type="slidenum">
              <a:rPr lang="en-US" smtClean="0">
                <a:solidFill>
                  <a:srgbClr val="FFFFFF"/>
                </a:solidFill>
              </a:rPr>
              <a:pPr/>
              <a:t>11</a:t>
            </a:fld>
            <a:endParaRPr lang="en-US" dirty="0">
              <a:solidFill>
                <a:srgbClr val="FFFFFF"/>
              </a:solidFill>
            </a:endParaRPr>
          </a:p>
        </p:txBody>
      </p:sp>
      <p:pic>
        <p:nvPicPr>
          <p:cNvPr id="11" name="Picture 2" descr="http://ascent.aero/images/ascent-logo-full-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841" y="1269227"/>
            <a:ext cx="1366650" cy="85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807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77318" y="152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80000"/>
              </a:lnSpc>
              <a:spcBef>
                <a:spcPct val="20000"/>
              </a:spcBef>
              <a:spcAft>
                <a:spcPct val="0"/>
              </a:spcAft>
            </a:pPr>
            <a:r>
              <a:rPr lang="en-US" sz="3000" b="1" dirty="0">
                <a:solidFill>
                  <a:srgbClr val="1D2F68"/>
                </a:solidFill>
              </a:rPr>
              <a:t>Summary</a:t>
            </a:r>
          </a:p>
        </p:txBody>
      </p:sp>
      <p:sp>
        <p:nvSpPr>
          <p:cNvPr id="13315" name="Rectangle 3"/>
          <p:cNvSpPr>
            <a:spLocks noGrp="1" noChangeArrowheads="1"/>
          </p:cNvSpPr>
          <p:nvPr>
            <p:ph type="body" idx="1"/>
          </p:nvPr>
        </p:nvSpPr>
        <p:spPr>
          <a:xfrm>
            <a:off x="277332" y="967467"/>
            <a:ext cx="8629615" cy="4801156"/>
          </a:xfrm>
          <a:extLst/>
        </p:spPr>
        <p:txBody>
          <a:bodyPr lIns="90000" tIns="46800" rIns="90000" bIns="46800"/>
          <a:lstStyle/>
          <a:p>
            <a:pPr eaLnBrk="1" hangingPunct="1">
              <a:spcBef>
                <a:spcPts val="1200"/>
              </a:spcBef>
              <a:defRPr/>
            </a:pPr>
            <a:r>
              <a:rPr lang="en-US" sz="2400" b="0" dirty="0" smtClean="0"/>
              <a:t>Advancing use of alternative jet fuels is key for meeting U.S. environmental goals</a:t>
            </a:r>
          </a:p>
          <a:p>
            <a:pPr eaLnBrk="1" hangingPunct="1">
              <a:spcBef>
                <a:spcPts val="1200"/>
              </a:spcBef>
              <a:defRPr/>
            </a:pPr>
            <a:r>
              <a:rPr lang="en-US" sz="2400" b="0" dirty="0" smtClean="0"/>
              <a:t>Testing &amp; demo efforts </a:t>
            </a:r>
            <a:r>
              <a:rPr lang="en-US" sz="2400" b="0" dirty="0"/>
              <a:t>accelerate alt fuel technology development </a:t>
            </a:r>
          </a:p>
          <a:p>
            <a:pPr eaLnBrk="1" hangingPunct="1">
              <a:spcBef>
                <a:spcPts val="1200"/>
              </a:spcBef>
              <a:defRPr/>
            </a:pPr>
            <a:r>
              <a:rPr lang="en-US" sz="2400" b="0" dirty="0" smtClean="0"/>
              <a:t>Analysis </a:t>
            </a:r>
            <a:r>
              <a:rPr lang="en-US" sz="2400" b="0" dirty="0"/>
              <a:t>efforts improve environmental impacts </a:t>
            </a:r>
            <a:r>
              <a:rPr lang="en-US" sz="2400" b="0" dirty="0" smtClean="0"/>
              <a:t>and economic quantification </a:t>
            </a:r>
            <a:r>
              <a:rPr lang="en-US" sz="2400" b="0" dirty="0"/>
              <a:t>and </a:t>
            </a:r>
            <a:r>
              <a:rPr lang="en-US" sz="2400" b="0" dirty="0" smtClean="0"/>
              <a:t>decision-making</a:t>
            </a:r>
          </a:p>
          <a:p>
            <a:pPr eaLnBrk="1" hangingPunct="1">
              <a:spcBef>
                <a:spcPts val="1200"/>
              </a:spcBef>
              <a:defRPr/>
            </a:pPr>
            <a:r>
              <a:rPr lang="en-US" sz="2400" b="0" dirty="0" smtClean="0"/>
              <a:t>Continuing coordination among government agencies, with private sector and across the supply chain is key to deployment</a:t>
            </a:r>
          </a:p>
          <a:p>
            <a:pPr eaLnBrk="1" hangingPunct="1">
              <a:spcBef>
                <a:spcPts val="1200"/>
              </a:spcBef>
              <a:defRPr/>
            </a:pPr>
            <a:r>
              <a:rPr lang="en-US" sz="2400" b="0" dirty="0" smtClean="0"/>
              <a:t>International cooperation key to leverage diverse efforts</a:t>
            </a:r>
          </a:p>
          <a:p>
            <a:pPr eaLnBrk="1" hangingPunct="1">
              <a:spcBef>
                <a:spcPts val="1200"/>
              </a:spcBef>
              <a:defRPr/>
            </a:pPr>
            <a:r>
              <a:rPr lang="en-US" sz="2400" b="0" dirty="0" smtClean="0"/>
              <a:t>Development of supply to meet needs is next big challenge</a:t>
            </a:r>
          </a:p>
          <a:p>
            <a:pPr marL="0" indent="0" eaLnBrk="1" hangingPunct="1">
              <a:buFontTx/>
              <a:buNone/>
              <a:defRPr/>
            </a:pPr>
            <a:endParaRPr lang="en-US" sz="2400" dirty="0"/>
          </a:p>
          <a:p>
            <a:pPr marL="0" indent="0" eaLnBrk="1" hangingPunct="1">
              <a:buFontTx/>
              <a:buNone/>
              <a:defRPr/>
            </a:pPr>
            <a:endParaRPr lang="en-US" sz="2400" b="0" dirty="0"/>
          </a:p>
        </p:txBody>
      </p:sp>
    </p:spTree>
    <p:extLst>
      <p:ext uri="{BB962C8B-B14F-4D97-AF65-F5344CB8AC3E}">
        <p14:creationId xmlns:p14="http://schemas.microsoft.com/office/powerpoint/2010/main" val="2416953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1205587"/>
            <a:ext cx="9144000" cy="7358484"/>
          </a:xfrm>
          <a:prstGeom prst="rect">
            <a:avLst/>
          </a:prstGeom>
          <a:noFill/>
          <a:ln w="9525">
            <a:noFill/>
            <a:miter lim="800000"/>
            <a:headEnd/>
            <a:tailEnd/>
          </a:ln>
        </p:spPr>
      </p:pic>
      <p:sp>
        <p:nvSpPr>
          <p:cNvPr id="17" name="Text Box 7"/>
          <p:cNvSpPr txBox="1">
            <a:spLocks noChangeArrowheads="1"/>
          </p:cNvSpPr>
          <p:nvPr/>
        </p:nvSpPr>
        <p:spPr bwMode="auto">
          <a:xfrm>
            <a:off x="228600" y="5397499"/>
            <a:ext cx="1357312"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Produced by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8" y="5666870"/>
            <a:ext cx="1279525" cy="302137"/>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77800"/>
            <a:ext cx="2667000" cy="12954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00CCFF"/>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CAAFI 2014</a:t>
            </a:r>
            <a:endParaRPr lang="en-US" sz="2400" b="1" dirty="0" smtClean="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G</a:t>
            </a:r>
            <a:r>
              <a:rPr kumimoji="0" lang="en-US" sz="2400" b="1" i="0" u="none" strike="noStrike" cap="none" normalizeH="0" baseline="0" dirty="0" smtClean="0">
                <a:ln>
                  <a:noFill/>
                </a:ln>
                <a:latin typeface="Arial" pitchFamily="34" charset="0"/>
                <a:cs typeface="Arial" pitchFamily="34" charset="0"/>
              </a:rPr>
              <a:t>eneral Meeting</a:t>
            </a: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8237"/>
            <a:ext cx="1981200" cy="1715163"/>
          </a:xfrm>
          <a:prstGeom prst="rect">
            <a:avLst/>
          </a:prstGeom>
        </p:spPr>
      </p:pic>
      <p:sp>
        <p:nvSpPr>
          <p:cNvPr id="2" name="TextBox 1"/>
          <p:cNvSpPr txBox="1"/>
          <p:nvPr/>
        </p:nvSpPr>
        <p:spPr>
          <a:xfrm>
            <a:off x="457200" y="2108207"/>
            <a:ext cx="5105400" cy="1508105"/>
          </a:xfrm>
          <a:prstGeom prst="rect">
            <a:avLst/>
          </a:prstGeom>
          <a:noFill/>
        </p:spPr>
        <p:txBody>
          <a:bodyPr wrap="square" rtlCol="0">
            <a:spAutoFit/>
          </a:bodyPr>
          <a:lstStyle/>
          <a:p>
            <a:r>
              <a:rPr lang="en-US" sz="4400" dirty="0"/>
              <a:t>Harry </a:t>
            </a:r>
            <a:r>
              <a:rPr lang="en-US" sz="4400" dirty="0" err="1"/>
              <a:t>Baumes</a:t>
            </a:r>
            <a:r>
              <a:rPr lang="en-US" sz="4400" dirty="0"/>
              <a:t>, </a:t>
            </a:r>
            <a:endParaRPr lang="en-US" sz="4400" dirty="0" smtClean="0"/>
          </a:p>
          <a:p>
            <a:r>
              <a:rPr lang="en-US" sz="2400" dirty="0" smtClean="0"/>
              <a:t>Director</a:t>
            </a:r>
            <a:r>
              <a:rPr lang="en-US" sz="2400" dirty="0"/>
              <a:t>, Office of Energy Policy and New </a:t>
            </a:r>
            <a:r>
              <a:rPr lang="en-US" sz="2400" dirty="0" smtClean="0"/>
              <a:t>Uses, USDA</a:t>
            </a:r>
            <a:endParaRPr lang="en-US" sz="2400" dirty="0"/>
          </a:p>
        </p:txBody>
      </p:sp>
    </p:spTree>
    <p:extLst>
      <p:ext uri="{BB962C8B-B14F-4D97-AF65-F5344CB8AC3E}">
        <p14:creationId xmlns:p14="http://schemas.microsoft.com/office/powerpoint/2010/main" val="3636334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subTitle" idx="1"/>
          </p:nvPr>
        </p:nvSpPr>
        <p:spPr>
          <a:xfrm>
            <a:off x="228600" y="2362200"/>
            <a:ext cx="8610600" cy="3505200"/>
          </a:xfrm>
        </p:spPr>
        <p:txBody>
          <a:bodyPr/>
          <a:lstStyle/>
          <a:p>
            <a:pPr>
              <a:lnSpc>
                <a:spcPct val="80000"/>
              </a:lnSpc>
            </a:pPr>
            <a:endParaRPr lang="en-US" sz="2000" b="1" dirty="0" smtClean="0"/>
          </a:p>
          <a:p>
            <a:pPr>
              <a:lnSpc>
                <a:spcPct val="80000"/>
              </a:lnSpc>
            </a:pPr>
            <a:r>
              <a:rPr lang="en-US" sz="2900" b="1" dirty="0" smtClean="0"/>
              <a:t>Harry S. </a:t>
            </a:r>
            <a:r>
              <a:rPr lang="en-US" sz="2900" b="1" dirty="0" err="1" smtClean="0"/>
              <a:t>Baumes</a:t>
            </a:r>
            <a:r>
              <a:rPr lang="en-US" sz="2900" b="1" dirty="0" smtClean="0"/>
              <a:t>, Ph. D.</a:t>
            </a:r>
          </a:p>
          <a:p>
            <a:pPr>
              <a:lnSpc>
                <a:spcPct val="80000"/>
              </a:lnSpc>
            </a:pPr>
            <a:r>
              <a:rPr lang="en-US" sz="2000" b="1" dirty="0" smtClean="0"/>
              <a:t>Director</a:t>
            </a:r>
          </a:p>
          <a:p>
            <a:pPr>
              <a:lnSpc>
                <a:spcPct val="80000"/>
              </a:lnSpc>
            </a:pPr>
            <a:r>
              <a:rPr lang="en-US" sz="2000" b="1" dirty="0" smtClean="0"/>
              <a:t>Office of Energy Policy and New Uses</a:t>
            </a:r>
          </a:p>
          <a:p>
            <a:pPr>
              <a:lnSpc>
                <a:spcPct val="80000"/>
              </a:lnSpc>
            </a:pPr>
            <a:endParaRPr lang="en-US" sz="2000" b="1" dirty="0" smtClean="0"/>
          </a:p>
          <a:p>
            <a:pPr>
              <a:lnSpc>
                <a:spcPct val="80000"/>
              </a:lnSpc>
            </a:pPr>
            <a:endParaRPr lang="en-US" sz="2000" b="1" dirty="0" smtClean="0"/>
          </a:p>
          <a:p>
            <a:r>
              <a:rPr lang="en-US" sz="2000" b="1" dirty="0" smtClean="0"/>
              <a:t>CAAFI General Meetings</a:t>
            </a:r>
          </a:p>
          <a:p>
            <a:r>
              <a:rPr lang="en-US" sz="2000" b="1" dirty="0" smtClean="0"/>
              <a:t>Washington Marriott</a:t>
            </a:r>
          </a:p>
          <a:p>
            <a:r>
              <a:rPr lang="en-US" sz="2000" b="1" dirty="0" smtClean="0"/>
              <a:t>Washington, DC</a:t>
            </a:r>
          </a:p>
          <a:p>
            <a:pPr>
              <a:lnSpc>
                <a:spcPct val="80000"/>
              </a:lnSpc>
            </a:pPr>
            <a:r>
              <a:rPr lang="en-US" sz="1800" b="1" smtClean="0"/>
              <a:t>January 28 &amp; 39, </a:t>
            </a:r>
            <a:r>
              <a:rPr lang="en-US" sz="1800" b="1" dirty="0" smtClean="0"/>
              <a:t>2014</a:t>
            </a:r>
          </a:p>
          <a:p>
            <a:pPr>
              <a:lnSpc>
                <a:spcPct val="80000"/>
              </a:lnSpc>
            </a:pPr>
            <a:endParaRPr lang="en-US" sz="1800" b="1" dirty="0" smtClean="0"/>
          </a:p>
        </p:txBody>
      </p:sp>
      <p:sp>
        <p:nvSpPr>
          <p:cNvPr id="15363" name="Rectangle 3"/>
          <p:cNvSpPr>
            <a:spLocks noGrp="1" noChangeArrowheads="1"/>
          </p:cNvSpPr>
          <p:nvPr>
            <p:ph type="ctrTitle"/>
          </p:nvPr>
        </p:nvSpPr>
        <p:spPr bwMode="auto">
          <a:xfrm>
            <a:off x="228600" y="1600201"/>
            <a:ext cx="8686800" cy="1165225"/>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3600" dirty="0" smtClean="0"/>
              <a:t>USDA – Activities Update</a:t>
            </a:r>
            <a:endParaRPr lang="en-US" sz="2600" dirty="0" smtClean="0"/>
          </a:p>
        </p:txBody>
      </p:sp>
    </p:spTree>
    <p:extLst>
      <p:ext uri="{BB962C8B-B14F-4D97-AF65-F5344CB8AC3E}">
        <p14:creationId xmlns:p14="http://schemas.microsoft.com/office/powerpoint/2010/main" val="3367220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79"/>
          <p:cNvGrpSpPr>
            <a:grpSpLocks/>
          </p:cNvGrpSpPr>
          <p:nvPr/>
        </p:nvGrpSpPr>
        <p:grpSpPr bwMode="auto">
          <a:xfrm>
            <a:off x="623888" y="2971800"/>
            <a:ext cx="8596312" cy="2076451"/>
            <a:chOff x="290503" y="1074943"/>
            <a:chExt cx="8595349" cy="2077331"/>
          </a:xfrm>
        </p:grpSpPr>
        <p:sp>
          <p:nvSpPr>
            <p:cNvPr id="3" name="Rectangle 2"/>
            <p:cNvSpPr>
              <a:spLocks noChangeArrowheads="1"/>
            </p:cNvSpPr>
            <p:nvPr/>
          </p:nvSpPr>
          <p:spPr bwMode="auto">
            <a:xfrm>
              <a:off x="290503" y="1298876"/>
              <a:ext cx="8595349" cy="1853398"/>
            </a:xfrm>
            <a:prstGeom prst="rect">
              <a:avLst/>
            </a:prstGeom>
            <a:noFill/>
            <a:ln w="9525">
              <a:no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lang="en-US">
                <a:solidFill>
                  <a:srgbClr val="FFFFFF"/>
                </a:solidFill>
                <a:ea typeface="ＭＳ Ｐゴシック" pitchFamily="-65" charset="-128"/>
              </a:endParaRPr>
            </a:p>
          </p:txBody>
        </p:sp>
        <p:grpSp>
          <p:nvGrpSpPr>
            <p:cNvPr id="4" name="Group 3"/>
            <p:cNvGrpSpPr/>
            <p:nvPr/>
          </p:nvGrpSpPr>
          <p:grpSpPr>
            <a:xfrm>
              <a:off x="4837104" y="2374379"/>
              <a:ext cx="1834631" cy="598487"/>
              <a:chOff x="5080000" y="2374379"/>
              <a:chExt cx="1834631" cy="598487"/>
            </a:xfrm>
            <a:solidFill>
              <a:srgbClr val="FFFF99"/>
            </a:solidFill>
          </p:grpSpPr>
          <p:sp>
            <p:nvSpPr>
              <p:cNvPr id="55" name="Rectangle 65"/>
              <p:cNvSpPr>
                <a:spLocks noChangeArrowheads="1"/>
              </p:cNvSpPr>
              <p:nvPr/>
            </p:nvSpPr>
            <p:spPr bwMode="auto">
              <a:xfrm>
                <a:off x="5080000" y="2374379"/>
                <a:ext cx="1834631" cy="598487"/>
              </a:xfrm>
              <a:prstGeom prst="rect">
                <a:avLst/>
              </a:prstGeom>
              <a:grp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56" name="Rectangle 66"/>
              <p:cNvSpPr>
                <a:spLocks noChangeArrowheads="1"/>
              </p:cNvSpPr>
              <p:nvPr/>
            </p:nvSpPr>
            <p:spPr bwMode="auto">
              <a:xfrm>
                <a:off x="5080000" y="2374379"/>
                <a:ext cx="1834631" cy="598487"/>
              </a:xfrm>
              <a:prstGeom prst="rect">
                <a:avLst/>
              </a:prstGeom>
              <a:grp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grpSp>
          <p:nvGrpSpPr>
            <p:cNvPr id="21513" name="Group 83"/>
            <p:cNvGrpSpPr>
              <a:grpSpLocks/>
            </p:cNvGrpSpPr>
            <p:nvPr/>
          </p:nvGrpSpPr>
          <p:grpSpPr bwMode="auto">
            <a:xfrm>
              <a:off x="374642" y="1074943"/>
              <a:ext cx="8431212" cy="1910623"/>
              <a:chOff x="617538" y="1074943"/>
              <a:chExt cx="8431212" cy="1910623"/>
            </a:xfrm>
          </p:grpSpPr>
          <p:pic>
            <p:nvPicPr>
              <p:cNvPr id="21514" name="Picture 56"/>
              <p:cNvPicPr>
                <a:picLocks noChangeAspect="1" noChangeArrowheads="1"/>
              </p:cNvPicPr>
              <p:nvPr/>
            </p:nvPicPr>
            <p:blipFill>
              <a:blip r:embed="rId3" cstate="print"/>
              <a:srcRect/>
              <a:stretch>
                <a:fillRect/>
              </a:stretch>
            </p:blipFill>
            <p:spPr bwMode="auto">
              <a:xfrm>
                <a:off x="8059738" y="1437754"/>
                <a:ext cx="927100" cy="795337"/>
              </a:xfrm>
              <a:prstGeom prst="rect">
                <a:avLst/>
              </a:prstGeom>
              <a:noFill/>
              <a:ln w="9525">
                <a:noFill/>
                <a:miter lim="800000"/>
                <a:headEnd/>
                <a:tailEnd/>
              </a:ln>
            </p:spPr>
          </p:pic>
          <p:pic>
            <p:nvPicPr>
              <p:cNvPr id="21515" name="Picture 52"/>
              <p:cNvPicPr>
                <a:picLocks noChangeAspect="1" noChangeArrowheads="1"/>
              </p:cNvPicPr>
              <p:nvPr/>
            </p:nvPicPr>
            <p:blipFill>
              <a:blip r:embed="rId4" cstate="print"/>
              <a:srcRect/>
              <a:stretch>
                <a:fillRect/>
              </a:stretch>
            </p:blipFill>
            <p:spPr bwMode="auto">
              <a:xfrm>
                <a:off x="1758950" y="1399654"/>
                <a:ext cx="990600" cy="849312"/>
              </a:xfrm>
              <a:prstGeom prst="rect">
                <a:avLst/>
              </a:prstGeom>
              <a:noFill/>
              <a:ln w="9525">
                <a:noFill/>
                <a:miter lim="800000"/>
                <a:headEnd/>
                <a:tailEnd/>
              </a:ln>
            </p:spPr>
          </p:pic>
          <p:pic>
            <p:nvPicPr>
              <p:cNvPr id="21516" name="Picture 53"/>
              <p:cNvPicPr>
                <a:picLocks noChangeAspect="1" noChangeArrowheads="1"/>
              </p:cNvPicPr>
              <p:nvPr/>
            </p:nvPicPr>
            <p:blipFill>
              <a:blip r:embed="rId5" cstate="print"/>
              <a:srcRect/>
              <a:stretch>
                <a:fillRect/>
              </a:stretch>
            </p:blipFill>
            <p:spPr bwMode="auto">
              <a:xfrm>
                <a:off x="617538" y="1399654"/>
                <a:ext cx="963612" cy="849312"/>
              </a:xfrm>
              <a:prstGeom prst="rect">
                <a:avLst/>
              </a:prstGeom>
              <a:noFill/>
              <a:ln w="9525">
                <a:noFill/>
                <a:miter lim="800000"/>
                <a:headEnd/>
                <a:tailEnd/>
              </a:ln>
            </p:spPr>
          </p:pic>
          <p:pic>
            <p:nvPicPr>
              <p:cNvPr id="21517" name="Picture 55"/>
              <p:cNvPicPr>
                <a:picLocks noChangeAspect="1" noChangeArrowheads="1"/>
              </p:cNvPicPr>
              <p:nvPr/>
            </p:nvPicPr>
            <p:blipFill>
              <a:blip r:embed="rId6" cstate="print"/>
              <a:srcRect/>
              <a:stretch>
                <a:fillRect/>
              </a:stretch>
            </p:blipFill>
            <p:spPr bwMode="auto">
              <a:xfrm>
                <a:off x="5505450" y="1426641"/>
                <a:ext cx="976313" cy="806450"/>
              </a:xfrm>
              <a:prstGeom prst="rect">
                <a:avLst/>
              </a:prstGeom>
              <a:noFill/>
              <a:ln w="9525">
                <a:noFill/>
                <a:miter lim="800000"/>
                <a:headEnd/>
                <a:tailEnd/>
              </a:ln>
            </p:spPr>
          </p:pic>
          <p:grpSp>
            <p:nvGrpSpPr>
              <p:cNvPr id="21518" name="Group 74"/>
              <p:cNvGrpSpPr>
                <a:grpSpLocks/>
              </p:cNvGrpSpPr>
              <p:nvPr/>
            </p:nvGrpSpPr>
            <p:grpSpPr bwMode="auto">
              <a:xfrm>
                <a:off x="617538" y="2366441"/>
                <a:ext cx="992187" cy="598488"/>
                <a:chOff x="820205" y="803803"/>
                <a:chExt cx="991659" cy="598486"/>
              </a:xfrm>
            </p:grpSpPr>
            <p:grpSp>
              <p:nvGrpSpPr>
                <p:cNvPr id="21559" name="Group 64"/>
                <p:cNvGrpSpPr>
                  <a:grpSpLocks/>
                </p:cNvGrpSpPr>
                <p:nvPr/>
              </p:nvGrpSpPr>
              <p:grpSpPr bwMode="auto">
                <a:xfrm>
                  <a:off x="820205" y="803803"/>
                  <a:ext cx="991659" cy="598486"/>
                  <a:chOff x="104" y="728"/>
                  <a:chExt cx="858" cy="350"/>
                </a:xfrm>
              </p:grpSpPr>
              <p:sp>
                <p:nvSpPr>
                  <p:cNvPr id="53"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54"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sp>
              <p:nvSpPr>
                <p:cNvPr id="52" name="Rectangle 16"/>
                <p:cNvSpPr>
                  <a:spLocks noChangeArrowheads="1"/>
                </p:cNvSpPr>
                <p:nvPr/>
              </p:nvSpPr>
              <p:spPr bwMode="auto">
                <a:xfrm>
                  <a:off x="943939" y="922602"/>
                  <a:ext cx="732101" cy="332539"/>
                </a:xfrm>
                <a:prstGeom prst="rect">
                  <a:avLst/>
                </a:prstGeom>
                <a:noFill/>
                <a:ln>
                  <a:noFill/>
                </a:ln>
                <a:extLst/>
              </p:spPr>
              <p:txBody>
                <a:bodyPr wrap="none" lIns="0" tIns="0" rIns="0" bIns="0">
                  <a:spAutoFit/>
                </a:bodyPr>
                <a:lstStyle/>
                <a:p>
                  <a:pPr fontAlgn="base">
                    <a:lnSpc>
                      <a:spcPct val="90000"/>
                    </a:lnSpc>
                    <a:spcBef>
                      <a:spcPct val="0"/>
                    </a:spcBef>
                    <a:spcAft>
                      <a:spcPct val="0"/>
                    </a:spcAft>
                    <a:defRPr/>
                  </a:pPr>
                  <a:r>
                    <a:rPr lang="en-US" sz="1200" dirty="0">
                      <a:solidFill>
                        <a:srgbClr val="000000"/>
                      </a:solidFill>
                      <a:ea typeface="ヒラギノ角ゴ Pro W6" charset="-128"/>
                    </a:rPr>
                    <a:t>Feedstock</a:t>
                  </a:r>
                  <a:br>
                    <a:rPr lang="en-US" sz="1200" dirty="0">
                      <a:solidFill>
                        <a:srgbClr val="000000"/>
                      </a:solidFill>
                      <a:ea typeface="ヒラギノ角ゴ Pro W6" charset="-128"/>
                    </a:rPr>
                  </a:br>
                  <a:r>
                    <a:rPr lang="en-US" sz="1200" dirty="0">
                      <a:solidFill>
                        <a:srgbClr val="000000"/>
                      </a:solidFill>
                      <a:ea typeface="ヒラギノ角ゴ Pro W6" charset="-128"/>
                    </a:rPr>
                    <a:t>Production</a:t>
                  </a:r>
                </a:p>
              </p:txBody>
            </p:sp>
          </p:grpSp>
          <p:grpSp>
            <p:nvGrpSpPr>
              <p:cNvPr id="21519" name="Group 73"/>
              <p:cNvGrpSpPr>
                <a:grpSpLocks/>
              </p:cNvGrpSpPr>
              <p:nvPr/>
            </p:nvGrpSpPr>
            <p:grpSpPr bwMode="auto">
              <a:xfrm>
                <a:off x="1758950" y="2366441"/>
                <a:ext cx="992188" cy="598488"/>
                <a:chOff x="2051575" y="841666"/>
                <a:chExt cx="991659" cy="598486"/>
              </a:xfrm>
            </p:grpSpPr>
            <p:grpSp>
              <p:nvGrpSpPr>
                <p:cNvPr id="21555" name="Group 64"/>
                <p:cNvGrpSpPr>
                  <a:grpSpLocks/>
                </p:cNvGrpSpPr>
                <p:nvPr/>
              </p:nvGrpSpPr>
              <p:grpSpPr bwMode="auto">
                <a:xfrm>
                  <a:off x="2051575" y="841666"/>
                  <a:ext cx="991659" cy="598486"/>
                  <a:chOff x="104" y="728"/>
                  <a:chExt cx="858" cy="350"/>
                </a:xfrm>
              </p:grpSpPr>
              <p:sp>
                <p:nvSpPr>
                  <p:cNvPr id="49"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50"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sp>
              <p:nvSpPr>
                <p:cNvPr id="48" name="Rectangle 63"/>
                <p:cNvSpPr>
                  <a:spLocks noChangeArrowheads="1"/>
                </p:cNvSpPr>
                <p:nvPr/>
              </p:nvSpPr>
              <p:spPr bwMode="auto">
                <a:xfrm>
                  <a:off x="2205074" y="957289"/>
                  <a:ext cx="708070" cy="332539"/>
                </a:xfrm>
                <a:prstGeom prst="rect">
                  <a:avLst/>
                </a:prstGeom>
                <a:noFill/>
                <a:ln>
                  <a:noFill/>
                </a:ln>
                <a:extLst/>
              </p:spPr>
              <p:txBody>
                <a:bodyPr wrap="none"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Feedstock</a:t>
                  </a:r>
                  <a:br>
                    <a:rPr lang="en-US" sz="1200" dirty="0">
                      <a:solidFill>
                        <a:srgbClr val="000000"/>
                      </a:solidFill>
                      <a:ea typeface="ヒラギノ角ゴ Pro W6" charset="-128"/>
                    </a:rPr>
                  </a:br>
                  <a:r>
                    <a:rPr lang="en-US" sz="1200" dirty="0">
                      <a:solidFill>
                        <a:srgbClr val="000000"/>
                      </a:solidFill>
                      <a:ea typeface="ヒラギノ角ゴ Pro W6" charset="-128"/>
                    </a:rPr>
                    <a:t>Logistics</a:t>
                  </a:r>
                </a:p>
              </p:txBody>
            </p:sp>
          </p:grpSp>
          <p:grpSp>
            <p:nvGrpSpPr>
              <p:cNvPr id="21520" name="Group 70"/>
              <p:cNvGrpSpPr>
                <a:grpSpLocks/>
              </p:cNvGrpSpPr>
              <p:nvPr/>
            </p:nvGrpSpPr>
            <p:grpSpPr bwMode="auto">
              <a:xfrm>
                <a:off x="2846388" y="2366441"/>
                <a:ext cx="990600" cy="598488"/>
                <a:chOff x="3337307" y="821885"/>
                <a:chExt cx="991659" cy="598486"/>
              </a:xfrm>
            </p:grpSpPr>
            <p:grpSp>
              <p:nvGrpSpPr>
                <p:cNvPr id="21551" name="Group 64"/>
                <p:cNvGrpSpPr>
                  <a:grpSpLocks/>
                </p:cNvGrpSpPr>
                <p:nvPr/>
              </p:nvGrpSpPr>
              <p:grpSpPr bwMode="auto">
                <a:xfrm>
                  <a:off x="3337307" y="821885"/>
                  <a:ext cx="991659" cy="598486"/>
                  <a:chOff x="104" y="728"/>
                  <a:chExt cx="858" cy="350"/>
                </a:xfrm>
              </p:grpSpPr>
              <p:sp>
                <p:nvSpPr>
                  <p:cNvPr id="45"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46"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sp>
              <p:nvSpPr>
                <p:cNvPr id="44" name="Rectangle 67"/>
                <p:cNvSpPr>
                  <a:spLocks noChangeArrowheads="1"/>
                </p:cNvSpPr>
                <p:nvPr/>
              </p:nvSpPr>
              <p:spPr bwMode="auto">
                <a:xfrm>
                  <a:off x="3431817" y="956566"/>
                  <a:ext cx="774992" cy="332539"/>
                </a:xfrm>
                <a:prstGeom prst="rect">
                  <a:avLst/>
                </a:prstGeom>
                <a:noFill/>
                <a:ln>
                  <a:noFill/>
                </a:ln>
                <a:extLst/>
              </p:spPr>
              <p:txBody>
                <a:bodyPr wrap="none"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Fuel</a:t>
                  </a:r>
                  <a:br>
                    <a:rPr lang="en-US" sz="1200" dirty="0">
                      <a:solidFill>
                        <a:srgbClr val="000000"/>
                      </a:solidFill>
                      <a:ea typeface="ヒラギノ角ゴ Pro W6" charset="-128"/>
                    </a:rPr>
                  </a:br>
                  <a:r>
                    <a:rPr lang="en-US" sz="1200" dirty="0">
                      <a:solidFill>
                        <a:srgbClr val="000000"/>
                      </a:solidFill>
                      <a:ea typeface="ヒラギノ角ゴ Pro W6" charset="-128"/>
                    </a:rPr>
                    <a:t>Conversion</a:t>
                  </a:r>
                </a:p>
              </p:txBody>
            </p:sp>
          </p:grpSp>
          <p:grpSp>
            <p:nvGrpSpPr>
              <p:cNvPr id="21521" name="Group 69"/>
              <p:cNvGrpSpPr>
                <a:grpSpLocks/>
              </p:cNvGrpSpPr>
              <p:nvPr/>
            </p:nvGrpSpPr>
            <p:grpSpPr bwMode="auto">
              <a:xfrm>
                <a:off x="3847728" y="2348657"/>
                <a:ext cx="1303191" cy="627780"/>
                <a:chOff x="4364260" y="821563"/>
                <a:chExt cx="1267463" cy="627993"/>
              </a:xfrm>
            </p:grpSpPr>
            <p:grpSp>
              <p:nvGrpSpPr>
                <p:cNvPr id="21547" name="Group 64"/>
                <p:cNvGrpSpPr>
                  <a:grpSpLocks/>
                </p:cNvGrpSpPr>
                <p:nvPr/>
              </p:nvGrpSpPr>
              <p:grpSpPr bwMode="auto">
                <a:xfrm>
                  <a:off x="4458795" y="851070"/>
                  <a:ext cx="1040201" cy="598486"/>
                  <a:chOff x="102" y="728"/>
                  <a:chExt cx="900" cy="350"/>
                </a:xfrm>
              </p:grpSpPr>
              <p:sp>
                <p:nvSpPr>
                  <p:cNvPr id="41" name="Rectangle 65"/>
                  <p:cNvSpPr>
                    <a:spLocks noChangeArrowheads="1"/>
                  </p:cNvSpPr>
                  <p:nvPr/>
                </p:nvSpPr>
                <p:spPr bwMode="auto">
                  <a:xfrm>
                    <a:off x="102" y="727"/>
                    <a:ext cx="860"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42" name="Rectangle 66"/>
                  <p:cNvSpPr>
                    <a:spLocks noChangeArrowheads="1"/>
                  </p:cNvSpPr>
                  <p:nvPr/>
                </p:nvSpPr>
                <p:spPr bwMode="auto">
                  <a:xfrm>
                    <a:off x="103" y="727"/>
                    <a:ext cx="899"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sp>
              <p:nvSpPr>
                <p:cNvPr id="40" name="TextBox 45"/>
                <p:cNvSpPr txBox="1">
                  <a:spLocks noChangeArrowheads="1"/>
                </p:cNvSpPr>
                <p:nvPr/>
              </p:nvSpPr>
              <p:spPr bwMode="auto">
                <a:xfrm>
                  <a:off x="4364260" y="821563"/>
                  <a:ext cx="1267463" cy="55442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defRPr/>
                  </a:pPr>
                  <a:r>
                    <a:rPr lang="en-US" sz="1000" dirty="0" smtClean="0">
                      <a:solidFill>
                        <a:srgbClr val="000000"/>
                      </a:solidFill>
                      <a:latin typeface="Arial"/>
                      <a:cs typeface="Arial" charset="0"/>
                    </a:rPr>
                    <a:t>Conversion</a:t>
                  </a:r>
                </a:p>
                <a:p>
                  <a:pPr algn="ctr" eaLnBrk="1" fontAlgn="base" hangingPunct="1">
                    <a:spcBef>
                      <a:spcPct val="0"/>
                    </a:spcBef>
                    <a:spcAft>
                      <a:spcPct val="0"/>
                    </a:spcAft>
                    <a:defRPr/>
                  </a:pPr>
                  <a:r>
                    <a:rPr lang="en-US" sz="1000" dirty="0" smtClean="0">
                      <a:solidFill>
                        <a:srgbClr val="000000"/>
                      </a:solidFill>
                      <a:latin typeface="Arial"/>
                      <a:cs typeface="Arial" charset="0"/>
                    </a:rPr>
                    <a:t>Scale- up/Integration</a:t>
                  </a:r>
                </a:p>
              </p:txBody>
            </p:sp>
          </p:grpSp>
          <p:grpSp>
            <p:nvGrpSpPr>
              <p:cNvPr id="21522" name="Group 100"/>
              <p:cNvGrpSpPr>
                <a:grpSpLocks/>
              </p:cNvGrpSpPr>
              <p:nvPr/>
            </p:nvGrpSpPr>
            <p:grpSpPr bwMode="auto">
              <a:xfrm>
                <a:off x="5122347" y="2424890"/>
                <a:ext cx="1884152" cy="541567"/>
                <a:chOff x="5122347" y="2424890"/>
                <a:chExt cx="1884152" cy="541567"/>
              </a:xfrm>
            </p:grpSpPr>
            <p:sp>
              <p:nvSpPr>
                <p:cNvPr id="35" name="Rectangle 71"/>
                <p:cNvSpPr>
                  <a:spLocks noChangeArrowheads="1"/>
                </p:cNvSpPr>
                <p:nvPr/>
              </p:nvSpPr>
              <p:spPr bwMode="auto">
                <a:xfrm>
                  <a:off x="5231873" y="2424890"/>
                  <a:ext cx="1493670" cy="166269"/>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Fuel Testing/Approval</a:t>
                  </a:r>
                </a:p>
              </p:txBody>
            </p:sp>
            <p:sp>
              <p:nvSpPr>
                <p:cNvPr id="36" name="TextBox 62"/>
                <p:cNvSpPr txBox="1">
                  <a:spLocks noChangeArrowheads="1"/>
                </p:cNvSpPr>
                <p:nvPr/>
              </p:nvSpPr>
              <p:spPr bwMode="auto">
                <a:xfrm>
                  <a:off x="5122347" y="2545592"/>
                  <a:ext cx="979378" cy="400279"/>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defRPr/>
                  </a:pPr>
                  <a:r>
                    <a:rPr lang="en-US" sz="1000" dirty="0" smtClean="0">
                      <a:solidFill>
                        <a:srgbClr val="000000"/>
                      </a:solidFill>
                      <a:latin typeface="Arial"/>
                    </a:rPr>
                    <a:t>Fuel Performance</a:t>
                  </a:r>
                </a:p>
              </p:txBody>
            </p:sp>
            <p:sp>
              <p:nvSpPr>
                <p:cNvPr id="37" name="TextBox 63"/>
                <p:cNvSpPr txBox="1">
                  <a:spLocks noChangeArrowheads="1"/>
                </p:cNvSpPr>
                <p:nvPr/>
              </p:nvSpPr>
              <p:spPr bwMode="auto">
                <a:xfrm>
                  <a:off x="6027121" y="2544003"/>
                  <a:ext cx="979378" cy="400279"/>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defRPr/>
                  </a:pPr>
                  <a:r>
                    <a:rPr lang="en-US" sz="1000" dirty="0" smtClean="0">
                      <a:solidFill>
                        <a:srgbClr val="000000"/>
                      </a:solidFill>
                      <a:latin typeface="Arial"/>
                    </a:rPr>
                    <a:t>Environment </a:t>
                  </a:r>
                  <a:r>
                    <a:rPr lang="en-US" sz="1000" dirty="0" err="1" smtClean="0">
                      <a:solidFill>
                        <a:srgbClr val="000000"/>
                      </a:solidFill>
                      <a:latin typeface="Arial"/>
                    </a:rPr>
                    <a:t>Assmt</a:t>
                  </a:r>
                  <a:endParaRPr lang="en-US" sz="1000" dirty="0" smtClean="0">
                    <a:solidFill>
                      <a:srgbClr val="000000"/>
                    </a:solidFill>
                    <a:latin typeface="Arial"/>
                  </a:endParaRPr>
                </a:p>
              </p:txBody>
            </p:sp>
            <p:cxnSp>
              <p:nvCxnSpPr>
                <p:cNvPr id="38" name="Straight Connector 37"/>
                <p:cNvCxnSpPr>
                  <a:cxnSpLocks noChangeShapeType="1"/>
                </p:cNvCxnSpPr>
                <p:nvPr/>
              </p:nvCxnSpPr>
              <p:spPr bwMode="auto">
                <a:xfrm rot="5400000">
                  <a:off x="5865119" y="2788582"/>
                  <a:ext cx="354163" cy="1587"/>
                </a:xfrm>
                <a:prstGeom prst="line">
                  <a:avLst/>
                </a:prstGeom>
                <a:noFill/>
                <a:ln w="9525">
                  <a:solidFill>
                    <a:schemeClr val="tx1"/>
                  </a:solidFill>
                  <a:round/>
                  <a:headEnd/>
                  <a:tailEnd/>
                </a:ln>
                <a:effectLst>
                  <a:outerShdw blurRad="63500" dist="20000" dir="5400000" rotWithShape="0">
                    <a:srgbClr val="000000">
                      <a:alpha val="37999"/>
                    </a:srgbClr>
                  </a:outerShdw>
                </a:effectLst>
              </p:spPr>
            </p:cxnSp>
          </p:grpSp>
          <p:cxnSp>
            <p:nvCxnSpPr>
              <p:cNvPr id="15" name="Straight Arrow Connector 14"/>
              <p:cNvCxnSpPr/>
              <p:nvPr/>
            </p:nvCxnSpPr>
            <p:spPr>
              <a:xfrm flipV="1">
                <a:off x="2749301" y="1822973"/>
                <a:ext cx="190479"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574683" y="1824561"/>
                <a:ext cx="177780" cy="158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754075" y="1824561"/>
                <a:ext cx="25238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1526" name="Picture 136"/>
              <p:cNvPicPr>
                <a:picLocks noChangeAspect="1" noChangeArrowheads="1"/>
              </p:cNvPicPr>
              <p:nvPr/>
            </p:nvPicPr>
            <p:blipFill>
              <a:blip r:embed="rId7" cstate="print"/>
              <a:srcRect/>
              <a:stretch>
                <a:fillRect/>
              </a:stretch>
            </p:blipFill>
            <p:spPr bwMode="auto">
              <a:xfrm>
                <a:off x="2930525" y="1399654"/>
                <a:ext cx="833438" cy="852487"/>
              </a:xfrm>
              <a:prstGeom prst="rect">
                <a:avLst/>
              </a:prstGeom>
              <a:noFill/>
              <a:ln w="9525">
                <a:noFill/>
                <a:miter lim="800000"/>
                <a:headEnd/>
                <a:tailEnd/>
              </a:ln>
            </p:spPr>
          </p:pic>
          <p:grpSp>
            <p:nvGrpSpPr>
              <p:cNvPr id="21527" name="Group 70"/>
              <p:cNvGrpSpPr>
                <a:grpSpLocks/>
              </p:cNvGrpSpPr>
              <p:nvPr/>
            </p:nvGrpSpPr>
            <p:grpSpPr bwMode="auto">
              <a:xfrm>
                <a:off x="8058150" y="2387079"/>
                <a:ext cx="990600" cy="598487"/>
                <a:chOff x="3337307" y="821885"/>
                <a:chExt cx="991659" cy="598486"/>
              </a:xfrm>
            </p:grpSpPr>
            <p:grpSp>
              <p:nvGrpSpPr>
                <p:cNvPr id="21539" name="Group 64"/>
                <p:cNvGrpSpPr>
                  <a:grpSpLocks/>
                </p:cNvGrpSpPr>
                <p:nvPr/>
              </p:nvGrpSpPr>
              <p:grpSpPr bwMode="auto">
                <a:xfrm>
                  <a:off x="3337307" y="821885"/>
                  <a:ext cx="991659" cy="598486"/>
                  <a:chOff x="104" y="728"/>
                  <a:chExt cx="858" cy="350"/>
                </a:xfrm>
              </p:grpSpPr>
              <p:sp>
                <p:nvSpPr>
                  <p:cNvPr id="33" name="Rectangle 65"/>
                  <p:cNvSpPr>
                    <a:spLocks noChangeArrowheads="1"/>
                  </p:cNvSpPr>
                  <p:nvPr/>
                </p:nvSpPr>
                <p:spPr bwMode="auto">
                  <a:xfrm>
                    <a:off x="106"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34" name="Rectangle 66"/>
                  <p:cNvSpPr>
                    <a:spLocks noChangeArrowheads="1"/>
                  </p:cNvSpPr>
                  <p:nvPr/>
                </p:nvSpPr>
                <p:spPr bwMode="auto">
                  <a:xfrm>
                    <a:off x="106"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sp>
              <p:nvSpPr>
                <p:cNvPr id="32" name="Rectangle 67"/>
                <p:cNvSpPr>
                  <a:spLocks noChangeArrowheads="1"/>
                </p:cNvSpPr>
                <p:nvPr/>
              </p:nvSpPr>
              <p:spPr bwMode="auto">
                <a:xfrm>
                  <a:off x="3466762" y="945457"/>
                  <a:ext cx="800866" cy="332539"/>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End User/ Buyer</a:t>
                  </a:r>
                </a:p>
              </p:txBody>
            </p:sp>
          </p:grpSp>
          <p:grpSp>
            <p:nvGrpSpPr>
              <p:cNvPr id="21528" name="Group 70"/>
              <p:cNvGrpSpPr>
                <a:grpSpLocks/>
              </p:cNvGrpSpPr>
              <p:nvPr/>
            </p:nvGrpSpPr>
            <p:grpSpPr bwMode="auto">
              <a:xfrm>
                <a:off x="6999288" y="2385491"/>
                <a:ext cx="990600" cy="598488"/>
                <a:chOff x="3337307" y="821885"/>
                <a:chExt cx="991659" cy="598486"/>
              </a:xfrm>
            </p:grpSpPr>
            <p:grpSp>
              <p:nvGrpSpPr>
                <p:cNvPr id="21535" name="Group 64"/>
                <p:cNvGrpSpPr>
                  <a:grpSpLocks/>
                </p:cNvGrpSpPr>
                <p:nvPr/>
              </p:nvGrpSpPr>
              <p:grpSpPr bwMode="auto">
                <a:xfrm>
                  <a:off x="3337307" y="821885"/>
                  <a:ext cx="991659" cy="598486"/>
                  <a:chOff x="104" y="728"/>
                  <a:chExt cx="858" cy="350"/>
                </a:xfrm>
              </p:grpSpPr>
              <p:sp>
                <p:nvSpPr>
                  <p:cNvPr id="29" name="Rectangle 65"/>
                  <p:cNvSpPr>
                    <a:spLocks noChangeArrowheads="1"/>
                  </p:cNvSpPr>
                  <p:nvPr/>
                </p:nvSpPr>
                <p:spPr bwMode="auto">
                  <a:xfrm>
                    <a:off x="106"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30" name="Rectangle 66"/>
                  <p:cNvSpPr>
                    <a:spLocks noChangeArrowheads="1"/>
                  </p:cNvSpPr>
                  <p:nvPr/>
                </p:nvSpPr>
                <p:spPr bwMode="auto">
                  <a:xfrm>
                    <a:off x="106"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grpSp>
            <p:sp>
              <p:nvSpPr>
                <p:cNvPr id="28" name="Rectangle 67"/>
                <p:cNvSpPr>
                  <a:spLocks noChangeArrowheads="1"/>
                </p:cNvSpPr>
                <p:nvPr/>
              </p:nvSpPr>
              <p:spPr bwMode="auto">
                <a:xfrm>
                  <a:off x="3444634" y="956575"/>
                  <a:ext cx="794510" cy="332538"/>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Enable Production</a:t>
                  </a:r>
                </a:p>
              </p:txBody>
            </p:sp>
          </p:grpSp>
          <p:pic>
            <p:nvPicPr>
              <p:cNvPr id="21529" name="Picture 54"/>
              <p:cNvPicPr>
                <a:picLocks noChangeAspect="1" noChangeArrowheads="1"/>
              </p:cNvPicPr>
              <p:nvPr/>
            </p:nvPicPr>
            <p:blipFill>
              <a:blip r:embed="rId8" cstate="print"/>
              <a:srcRect/>
              <a:stretch>
                <a:fillRect/>
              </a:stretch>
            </p:blipFill>
            <p:spPr bwMode="auto">
              <a:xfrm>
                <a:off x="6972300" y="1439341"/>
                <a:ext cx="927100" cy="787400"/>
              </a:xfrm>
              <a:prstGeom prst="rect">
                <a:avLst/>
              </a:prstGeom>
              <a:noFill/>
              <a:ln w="9525">
                <a:noFill/>
                <a:miter lim="800000"/>
                <a:headEnd/>
                <a:tailEnd/>
              </a:ln>
            </p:spPr>
          </p:pic>
          <p:cxnSp>
            <p:nvCxnSpPr>
              <p:cNvPr id="22" name="Straight Arrow Connector 21"/>
              <p:cNvCxnSpPr/>
              <p:nvPr/>
            </p:nvCxnSpPr>
            <p:spPr>
              <a:xfrm>
                <a:off x="6519191" y="1829326"/>
                <a:ext cx="453974" cy="317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890637" y="1851560"/>
                <a:ext cx="190479"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1532" name="Picture 54"/>
              <p:cNvPicPr>
                <a:picLocks noChangeAspect="1" noChangeArrowheads="1"/>
              </p:cNvPicPr>
              <p:nvPr/>
            </p:nvPicPr>
            <p:blipFill>
              <a:blip r:embed="rId8" cstate="print"/>
              <a:srcRect/>
              <a:stretch>
                <a:fillRect/>
              </a:stretch>
            </p:blipFill>
            <p:spPr bwMode="auto">
              <a:xfrm>
                <a:off x="4027488" y="1439341"/>
                <a:ext cx="927100" cy="787400"/>
              </a:xfrm>
              <a:prstGeom prst="rect">
                <a:avLst/>
              </a:prstGeom>
              <a:noFill/>
              <a:ln w="9525">
                <a:noFill/>
                <a:miter lim="800000"/>
                <a:headEnd/>
                <a:tailEnd/>
              </a:ln>
            </p:spPr>
          </p:pic>
          <p:cxnSp>
            <p:nvCxnSpPr>
              <p:cNvPr id="25" name="Straight Arrow Connector 24"/>
              <p:cNvCxnSpPr/>
              <p:nvPr/>
            </p:nvCxnSpPr>
            <p:spPr>
              <a:xfrm>
                <a:off x="4998536" y="1848384"/>
                <a:ext cx="453974" cy="317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534" name="TextBox 112"/>
              <p:cNvSpPr txBox="1">
                <a:spLocks noChangeArrowheads="1"/>
              </p:cNvSpPr>
              <p:nvPr/>
            </p:nvSpPr>
            <p:spPr bwMode="auto">
              <a:xfrm>
                <a:off x="1605009" y="1074943"/>
                <a:ext cx="184710" cy="307907"/>
              </a:xfrm>
              <a:prstGeom prst="rect">
                <a:avLst/>
              </a:prstGeom>
              <a:noFill/>
              <a:ln w="9525">
                <a:noFill/>
                <a:miter lim="800000"/>
                <a:headEnd/>
                <a:tailEnd/>
              </a:ln>
            </p:spPr>
            <p:txBody>
              <a:bodyPr wrap="none">
                <a:spAutoFit/>
              </a:bodyPr>
              <a:lstStyle/>
              <a:p>
                <a:pPr fontAlgn="base">
                  <a:spcBef>
                    <a:spcPct val="0"/>
                  </a:spcBef>
                  <a:spcAft>
                    <a:spcPct val="0"/>
                  </a:spcAft>
                </a:pPr>
                <a:endParaRPr lang="en-US" sz="1400">
                  <a:solidFill>
                    <a:srgbClr val="1F497D"/>
                  </a:solidFill>
                  <a:latin typeface="Calibri" pitchFamily="-65" charset="0"/>
                  <a:ea typeface="ＭＳ Ｐゴシック" pitchFamily="-65" charset="-128"/>
                </a:endParaRPr>
              </a:p>
            </p:txBody>
          </p:sp>
        </p:grpSp>
      </p:grpSp>
      <p:sp>
        <p:nvSpPr>
          <p:cNvPr id="57" name="Rectangle 66"/>
          <p:cNvSpPr>
            <a:spLocks noChangeArrowheads="1"/>
          </p:cNvSpPr>
          <p:nvPr/>
        </p:nvSpPr>
        <p:spPr bwMode="auto">
          <a:xfrm rot="16200000">
            <a:off x="-424656" y="3796507"/>
            <a:ext cx="1600200" cy="598488"/>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defRPr/>
            </a:pPr>
            <a:endParaRPr lang="en-US" sz="1200">
              <a:solidFill>
                <a:prstClr val="black"/>
              </a:solidFill>
              <a:ea typeface="ヒラギノ角ゴ Pro W6" charset="-128"/>
              <a:cs typeface="ヒラギノ角ゴ Pro W6" charset="-128"/>
            </a:endParaRPr>
          </a:p>
        </p:txBody>
      </p:sp>
      <p:sp>
        <p:nvSpPr>
          <p:cNvPr id="58" name="Rectangle 16"/>
          <p:cNvSpPr>
            <a:spLocks noChangeArrowheads="1"/>
          </p:cNvSpPr>
          <p:nvPr/>
        </p:nvSpPr>
        <p:spPr bwMode="auto">
          <a:xfrm rot="16200000">
            <a:off x="-254794" y="3902870"/>
            <a:ext cx="1289051" cy="331787"/>
          </a:xfrm>
          <a:prstGeom prst="rect">
            <a:avLst/>
          </a:prstGeom>
          <a:noFill/>
          <a:ln>
            <a:noFill/>
          </a:ln>
          <a:extLst/>
        </p:spPr>
        <p:txBody>
          <a:bodyPr lIns="0" tIns="0" rIns="0" bIns="0">
            <a:spAutoFit/>
          </a:bodyPr>
          <a:lstStyle/>
          <a:p>
            <a:pPr fontAlgn="base">
              <a:lnSpc>
                <a:spcPct val="90000"/>
              </a:lnSpc>
              <a:spcBef>
                <a:spcPct val="0"/>
              </a:spcBef>
              <a:spcAft>
                <a:spcPct val="0"/>
              </a:spcAft>
              <a:defRPr/>
            </a:pPr>
            <a:r>
              <a:rPr lang="en-US" sz="1200" dirty="0">
                <a:solidFill>
                  <a:srgbClr val="000000"/>
                </a:solidFill>
                <a:ea typeface="ヒラギノ角ゴ Pro W6" charset="-128"/>
              </a:rPr>
              <a:t>Feedstock</a:t>
            </a:r>
            <a:br>
              <a:rPr lang="en-US" sz="1200" dirty="0">
                <a:solidFill>
                  <a:srgbClr val="000000"/>
                </a:solidFill>
                <a:ea typeface="ヒラギノ角ゴ Pro W6" charset="-128"/>
              </a:rPr>
            </a:br>
            <a:r>
              <a:rPr lang="en-US" sz="1200" dirty="0">
                <a:solidFill>
                  <a:srgbClr val="000000"/>
                </a:solidFill>
                <a:ea typeface="ヒラギノ角ゴ Pro W6" charset="-128"/>
              </a:rPr>
              <a:t>Development</a:t>
            </a:r>
          </a:p>
        </p:txBody>
      </p:sp>
      <p:sp>
        <p:nvSpPr>
          <p:cNvPr id="60" name="Title 1"/>
          <p:cNvSpPr txBox="1">
            <a:spLocks/>
          </p:cNvSpPr>
          <p:nvPr/>
        </p:nvSpPr>
        <p:spPr bwMode="auto">
          <a:xfrm>
            <a:off x="149225" y="1905000"/>
            <a:ext cx="8839200" cy="1066800"/>
          </a:xfrm>
          <a:prstGeom prst="rect">
            <a:avLst/>
          </a:prstGeom>
          <a:noFill/>
          <a:ln w="9525">
            <a:noFill/>
            <a:miter lim="800000"/>
            <a:headEnd/>
            <a:tailEnd/>
          </a:ln>
        </p:spPr>
        <p:txBody>
          <a:bodyPr/>
          <a:lstStyle/>
          <a:p>
            <a:pPr algn="ctr" fontAlgn="base">
              <a:spcBef>
                <a:spcPct val="0"/>
              </a:spcBef>
              <a:spcAft>
                <a:spcPct val="0"/>
              </a:spcAft>
              <a:defRPr/>
            </a:pPr>
            <a:r>
              <a:rPr lang="en-US" sz="3200" b="1" dirty="0">
                <a:solidFill>
                  <a:srgbClr val="FF0000"/>
                </a:solidFill>
                <a:ea typeface="ＭＳ Ｐゴシック" pitchFamily="-65" charset="-128"/>
              </a:rPr>
              <a:t>Supply Chain Approach for </a:t>
            </a:r>
            <a:r>
              <a:rPr lang="en-US" sz="3200" b="1" dirty="0" smtClean="0">
                <a:solidFill>
                  <a:srgbClr val="FF0000"/>
                </a:solidFill>
                <a:ea typeface="ＭＳ Ｐゴシック" pitchFamily="-65" charset="-128"/>
              </a:rPr>
              <a:t>Alternative Jet </a:t>
            </a:r>
            <a:r>
              <a:rPr lang="en-US" sz="3200" b="1" dirty="0">
                <a:solidFill>
                  <a:srgbClr val="FF0000"/>
                </a:solidFill>
                <a:ea typeface="ＭＳ Ｐゴシック" pitchFamily="-65" charset="-128"/>
              </a:rPr>
              <a:t>Fuels</a:t>
            </a:r>
          </a:p>
        </p:txBody>
      </p:sp>
      <p:sp>
        <p:nvSpPr>
          <p:cNvPr id="61" name="TextBox 60"/>
          <p:cNvSpPr txBox="1"/>
          <p:nvPr/>
        </p:nvSpPr>
        <p:spPr>
          <a:xfrm>
            <a:off x="228600" y="5359401"/>
            <a:ext cx="3048000" cy="461665"/>
          </a:xfrm>
          <a:prstGeom prst="rect">
            <a:avLst/>
          </a:prstGeom>
          <a:noFill/>
        </p:spPr>
        <p:txBody>
          <a:bodyPr wrap="square" rtlCol="0">
            <a:spAutoFit/>
          </a:bodyPr>
          <a:lstStyle/>
          <a:p>
            <a:pPr fontAlgn="base">
              <a:spcBef>
                <a:spcPct val="0"/>
              </a:spcBef>
              <a:spcAft>
                <a:spcPct val="0"/>
              </a:spcAft>
            </a:pPr>
            <a:r>
              <a:rPr lang="en-US" sz="1200" b="1" dirty="0" smtClean="0">
                <a:solidFill>
                  <a:srgbClr val="000000"/>
                </a:solidFill>
                <a:ea typeface="ＭＳ Ｐゴシック" pitchFamily="-65" charset="-128"/>
              </a:rPr>
              <a:t>Feedstock Development &amp; Production</a:t>
            </a:r>
          </a:p>
          <a:p>
            <a:pPr fontAlgn="base">
              <a:spcBef>
                <a:spcPct val="0"/>
              </a:spcBef>
              <a:spcAft>
                <a:spcPct val="0"/>
              </a:spcAft>
            </a:pPr>
            <a:r>
              <a:rPr lang="en-US" sz="1200" b="1" dirty="0" smtClean="0">
                <a:solidFill>
                  <a:srgbClr val="000000"/>
                </a:solidFill>
                <a:ea typeface="ＭＳ Ｐゴシック" pitchFamily="-65" charset="-128"/>
              </a:rPr>
              <a:t>Research  and Education </a:t>
            </a:r>
            <a:endParaRPr lang="en-US" sz="1200" b="1" dirty="0">
              <a:solidFill>
                <a:srgbClr val="000000"/>
              </a:solidFill>
              <a:ea typeface="ＭＳ Ｐゴシック" pitchFamily="-65" charset="-128"/>
            </a:endParaRPr>
          </a:p>
        </p:txBody>
      </p:sp>
      <p:sp>
        <p:nvSpPr>
          <p:cNvPr id="62" name="TextBox 61"/>
          <p:cNvSpPr txBox="1"/>
          <p:nvPr/>
        </p:nvSpPr>
        <p:spPr>
          <a:xfrm>
            <a:off x="3886200" y="5359401"/>
            <a:ext cx="3505200" cy="461665"/>
          </a:xfrm>
          <a:prstGeom prst="rect">
            <a:avLst/>
          </a:prstGeom>
          <a:noFill/>
        </p:spPr>
        <p:txBody>
          <a:bodyPr wrap="square" rtlCol="0">
            <a:spAutoFit/>
          </a:bodyPr>
          <a:lstStyle/>
          <a:p>
            <a:pPr fontAlgn="base">
              <a:spcBef>
                <a:spcPct val="0"/>
              </a:spcBef>
              <a:spcAft>
                <a:spcPct val="0"/>
              </a:spcAft>
            </a:pPr>
            <a:r>
              <a:rPr lang="en-US" sz="1200" b="1" dirty="0" smtClean="0">
                <a:solidFill>
                  <a:srgbClr val="000000"/>
                </a:solidFill>
                <a:ea typeface="ＭＳ Ｐゴシック" pitchFamily="-65" charset="-128"/>
              </a:rPr>
              <a:t>Feedstock pathways – Integration  - Scale Up</a:t>
            </a:r>
          </a:p>
          <a:p>
            <a:pPr fontAlgn="base">
              <a:spcBef>
                <a:spcPct val="0"/>
              </a:spcBef>
              <a:spcAft>
                <a:spcPct val="0"/>
              </a:spcAft>
            </a:pPr>
            <a:r>
              <a:rPr lang="en-US" sz="1200" b="1" dirty="0" smtClean="0">
                <a:solidFill>
                  <a:srgbClr val="000000"/>
                </a:solidFill>
                <a:ea typeface="ＭＳ Ｐゴシック" pitchFamily="-65" charset="-128"/>
              </a:rPr>
              <a:t>Commercial Production</a:t>
            </a:r>
            <a:endParaRPr lang="en-US" sz="1200" b="1" dirty="0">
              <a:solidFill>
                <a:srgbClr val="000000"/>
              </a:solidFill>
              <a:ea typeface="ＭＳ Ｐゴシック" pitchFamily="-65" charset="-128"/>
            </a:endParaRPr>
          </a:p>
        </p:txBody>
      </p:sp>
      <p:sp>
        <p:nvSpPr>
          <p:cNvPr id="63" name="TextBox 62"/>
          <p:cNvSpPr txBox="1"/>
          <p:nvPr/>
        </p:nvSpPr>
        <p:spPr>
          <a:xfrm>
            <a:off x="7696200" y="5359402"/>
            <a:ext cx="1447800" cy="461665"/>
          </a:xfrm>
          <a:prstGeom prst="rect">
            <a:avLst/>
          </a:prstGeom>
          <a:noFill/>
        </p:spPr>
        <p:txBody>
          <a:bodyPr wrap="square" rtlCol="0">
            <a:spAutoFit/>
          </a:bodyPr>
          <a:lstStyle/>
          <a:p>
            <a:pPr fontAlgn="base">
              <a:spcBef>
                <a:spcPct val="0"/>
              </a:spcBef>
              <a:spcAft>
                <a:spcPct val="0"/>
              </a:spcAft>
            </a:pPr>
            <a:r>
              <a:rPr lang="en-US" sz="1200" b="1" dirty="0" smtClean="0">
                <a:solidFill>
                  <a:srgbClr val="000000"/>
                </a:solidFill>
                <a:ea typeface="ＭＳ Ｐゴシック" pitchFamily="-65" charset="-128"/>
              </a:rPr>
              <a:t>End –Use </a:t>
            </a:r>
          </a:p>
          <a:p>
            <a:pPr fontAlgn="base">
              <a:spcBef>
                <a:spcPct val="0"/>
              </a:spcBef>
              <a:spcAft>
                <a:spcPct val="0"/>
              </a:spcAft>
            </a:pPr>
            <a:r>
              <a:rPr lang="en-US" sz="1200" b="1" dirty="0" smtClean="0">
                <a:solidFill>
                  <a:srgbClr val="000000"/>
                </a:solidFill>
                <a:ea typeface="ＭＳ Ｐゴシック" pitchFamily="-65" charset="-128"/>
              </a:rPr>
              <a:t>Alternative Fuels</a:t>
            </a:r>
            <a:endParaRPr lang="en-US" sz="1200" b="1" dirty="0">
              <a:solidFill>
                <a:srgbClr val="000000"/>
              </a:solidFill>
              <a:ea typeface="ＭＳ Ｐゴシック" pitchFamily="-65" charset="-128"/>
            </a:endParaRPr>
          </a:p>
        </p:txBody>
      </p:sp>
    </p:spTree>
    <p:extLst>
      <p:ext uri="{BB962C8B-B14F-4D97-AF65-F5344CB8AC3E}">
        <p14:creationId xmlns:p14="http://schemas.microsoft.com/office/powerpoint/2010/main" val="2684708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1524000"/>
            <a:ext cx="8229600" cy="685800"/>
          </a:xfrm>
          <a:prstGeom prst="rect">
            <a:avLst/>
          </a:prstGeom>
          <a:noFill/>
          <a:ln>
            <a:miter lim="800000"/>
            <a:headEnd/>
            <a:tailEnd/>
          </a:ln>
        </p:spPr>
        <p:txBody>
          <a:bodyPr/>
          <a:lstStyle/>
          <a:p>
            <a:pPr algn="ctr" eaLnBrk="1" hangingPunct="1"/>
            <a:r>
              <a:rPr lang="en-US" sz="4000" dirty="0" smtClean="0">
                <a:solidFill>
                  <a:srgbClr val="FF0000"/>
                </a:solidFill>
              </a:rPr>
              <a:t>USDA Efforts</a:t>
            </a:r>
            <a:endParaRPr lang="en-US" sz="4000" dirty="0" smtClean="0"/>
          </a:p>
        </p:txBody>
      </p:sp>
      <p:sp>
        <p:nvSpPr>
          <p:cNvPr id="23555" name="Rectangle 3"/>
          <p:cNvSpPr>
            <a:spLocks noGrp="1" noChangeArrowheads="1"/>
          </p:cNvSpPr>
          <p:nvPr>
            <p:ph type="body" idx="4294967295"/>
          </p:nvPr>
        </p:nvSpPr>
        <p:spPr>
          <a:xfrm>
            <a:off x="228600" y="2590800"/>
            <a:ext cx="8686800" cy="3657600"/>
          </a:xfrm>
        </p:spPr>
        <p:txBody>
          <a:bodyPr/>
          <a:lstStyle/>
          <a:p>
            <a:pPr eaLnBrk="1" hangingPunct="1">
              <a:lnSpc>
                <a:spcPct val="90000"/>
              </a:lnSpc>
            </a:pPr>
            <a:r>
              <a:rPr lang="en-US" sz="3000" b="1" dirty="0" smtClean="0"/>
              <a:t>Research, Education, Extension/Tech Transfer</a:t>
            </a:r>
          </a:p>
          <a:p>
            <a:pPr eaLnBrk="1" hangingPunct="1">
              <a:lnSpc>
                <a:spcPct val="90000"/>
              </a:lnSpc>
            </a:pPr>
            <a:endParaRPr lang="en-US" sz="3000" b="1" dirty="0" smtClean="0"/>
          </a:p>
          <a:p>
            <a:pPr eaLnBrk="1" hangingPunct="1">
              <a:lnSpc>
                <a:spcPct val="90000"/>
              </a:lnSpc>
            </a:pPr>
            <a:r>
              <a:rPr lang="en-US" sz="3000" b="1" dirty="0" smtClean="0"/>
              <a:t>Programs  (including Title IX)</a:t>
            </a:r>
          </a:p>
          <a:p>
            <a:pPr eaLnBrk="1" hangingPunct="1">
              <a:lnSpc>
                <a:spcPct val="90000"/>
              </a:lnSpc>
            </a:pPr>
            <a:endParaRPr lang="en-US" sz="3000" b="1" dirty="0" smtClean="0"/>
          </a:p>
          <a:p>
            <a:pPr eaLnBrk="1" hangingPunct="1">
              <a:lnSpc>
                <a:spcPct val="90000"/>
              </a:lnSpc>
            </a:pPr>
            <a:r>
              <a:rPr lang="en-US" sz="3000" b="1" dirty="0" smtClean="0"/>
              <a:t>Partnerships</a:t>
            </a:r>
          </a:p>
          <a:p>
            <a:pPr eaLnBrk="1" hangingPunct="1">
              <a:lnSpc>
                <a:spcPct val="90000"/>
              </a:lnSpc>
              <a:buNone/>
            </a:pPr>
            <a:endParaRPr lang="en-US" sz="3000" b="1" dirty="0" smtClean="0"/>
          </a:p>
          <a:p>
            <a:pPr eaLnBrk="1" hangingPunct="1">
              <a:lnSpc>
                <a:spcPct val="90000"/>
              </a:lnSpc>
              <a:buFontTx/>
              <a:buNone/>
            </a:pPr>
            <a:endParaRPr lang="en-US" sz="3000" b="1" dirty="0" smtClean="0"/>
          </a:p>
          <a:p>
            <a:pPr eaLnBrk="1" hangingPunct="1">
              <a:lnSpc>
                <a:spcPct val="90000"/>
              </a:lnSpc>
            </a:pPr>
            <a:endParaRPr lang="en-US" sz="3000" b="1" dirty="0" smtClean="0"/>
          </a:p>
        </p:txBody>
      </p:sp>
    </p:spTree>
    <p:extLst>
      <p:ext uri="{BB962C8B-B14F-4D97-AF65-F5344CB8AC3E}">
        <p14:creationId xmlns:p14="http://schemas.microsoft.com/office/powerpoint/2010/main" val="2940314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1422400"/>
            <a:ext cx="8229600" cy="685800"/>
          </a:xfrm>
          <a:prstGeom prst="rect">
            <a:avLst/>
          </a:prstGeom>
          <a:noFill/>
          <a:ln>
            <a:miter lim="800000"/>
            <a:headEnd/>
            <a:tailEnd/>
          </a:ln>
        </p:spPr>
        <p:txBody>
          <a:bodyPr/>
          <a:lstStyle/>
          <a:p>
            <a:pPr algn="ctr" eaLnBrk="1" hangingPunct="1"/>
            <a:r>
              <a:rPr lang="en-US" sz="4000" dirty="0" smtClean="0">
                <a:solidFill>
                  <a:srgbClr val="FF0000"/>
                </a:solidFill>
              </a:rPr>
              <a:t>USDA Research Efforts</a:t>
            </a:r>
            <a:endParaRPr lang="en-US" sz="4000" dirty="0" smtClean="0"/>
          </a:p>
        </p:txBody>
      </p:sp>
      <p:sp>
        <p:nvSpPr>
          <p:cNvPr id="23555" name="Rectangle 3"/>
          <p:cNvSpPr>
            <a:spLocks noGrp="1" noChangeArrowheads="1"/>
          </p:cNvSpPr>
          <p:nvPr>
            <p:ph type="body" idx="4294967295"/>
          </p:nvPr>
        </p:nvSpPr>
        <p:spPr>
          <a:xfrm>
            <a:off x="0" y="2108200"/>
            <a:ext cx="9144000" cy="3657600"/>
          </a:xfrm>
        </p:spPr>
        <p:txBody>
          <a:bodyPr/>
          <a:lstStyle/>
          <a:p>
            <a:pPr eaLnBrk="1" hangingPunct="1">
              <a:lnSpc>
                <a:spcPct val="90000"/>
              </a:lnSpc>
            </a:pPr>
            <a:r>
              <a:rPr lang="en-US" sz="2500" b="1" dirty="0" smtClean="0"/>
              <a:t>Research</a:t>
            </a:r>
          </a:p>
          <a:p>
            <a:pPr lvl="1" eaLnBrk="1" hangingPunct="1">
              <a:lnSpc>
                <a:spcPct val="90000"/>
              </a:lnSpc>
            </a:pPr>
            <a:r>
              <a:rPr lang="en-US" sz="2000" b="1" dirty="0" smtClean="0"/>
              <a:t>Biophysical and social sciences</a:t>
            </a:r>
          </a:p>
          <a:p>
            <a:pPr lvl="1" eaLnBrk="1" hangingPunct="1">
              <a:lnSpc>
                <a:spcPct val="90000"/>
              </a:lnSpc>
            </a:pPr>
            <a:r>
              <a:rPr lang="en-US" sz="2000" b="1" dirty="0" smtClean="0"/>
              <a:t>5 Biomass Research Centers (ARS and FS Leadership)</a:t>
            </a:r>
          </a:p>
          <a:p>
            <a:pPr lvl="1" eaLnBrk="1" hangingPunct="1">
              <a:lnSpc>
                <a:spcPct val="90000"/>
              </a:lnSpc>
            </a:pPr>
            <a:r>
              <a:rPr lang="en-US" sz="2000" b="1" dirty="0" smtClean="0"/>
              <a:t>National Institute of Food and Agriculture (NIFA)</a:t>
            </a:r>
          </a:p>
          <a:p>
            <a:pPr lvl="2" eaLnBrk="1" hangingPunct="1">
              <a:lnSpc>
                <a:spcPct val="90000"/>
              </a:lnSpc>
            </a:pPr>
            <a:r>
              <a:rPr lang="en-US" sz="2000" b="1" dirty="0" smtClean="0"/>
              <a:t>Integrated research, education, Extension/tech transfer</a:t>
            </a:r>
          </a:p>
          <a:p>
            <a:pPr lvl="3" eaLnBrk="1" hangingPunct="1">
              <a:lnSpc>
                <a:spcPct val="90000"/>
              </a:lnSpc>
            </a:pPr>
            <a:r>
              <a:rPr lang="en-US" sz="1600" b="1" dirty="0" smtClean="0"/>
              <a:t>Agricultural Food and Research Initiative (AFRI) – Regional Bioenergy Systems Coordinated Agriculture Projects(CAPS)</a:t>
            </a:r>
            <a:endParaRPr lang="en-US" sz="2000" b="1" dirty="0" smtClean="0"/>
          </a:p>
          <a:p>
            <a:pPr eaLnBrk="1" hangingPunct="1">
              <a:lnSpc>
                <a:spcPct val="90000"/>
              </a:lnSpc>
            </a:pPr>
            <a:r>
              <a:rPr lang="en-US" sz="2500" b="1" dirty="0" smtClean="0"/>
              <a:t>Collaboration with EPA</a:t>
            </a:r>
          </a:p>
          <a:p>
            <a:pPr lvl="1" eaLnBrk="1" hangingPunct="1">
              <a:lnSpc>
                <a:spcPct val="90000"/>
              </a:lnSpc>
            </a:pPr>
            <a:r>
              <a:rPr lang="en-US" sz="2000" b="1" dirty="0" smtClean="0"/>
              <a:t>RFS Volumes</a:t>
            </a:r>
          </a:p>
          <a:p>
            <a:pPr lvl="1" eaLnBrk="1" hangingPunct="1">
              <a:lnSpc>
                <a:spcPct val="90000"/>
              </a:lnSpc>
            </a:pPr>
            <a:r>
              <a:rPr lang="en-US" sz="2000" b="1" dirty="0" smtClean="0"/>
              <a:t>Feedstock Pathways</a:t>
            </a:r>
          </a:p>
          <a:p>
            <a:pPr lvl="1" eaLnBrk="1" hangingPunct="1">
              <a:lnSpc>
                <a:spcPct val="90000"/>
              </a:lnSpc>
            </a:pPr>
            <a:endParaRPr lang="en-US" sz="2600" b="1" dirty="0" smtClean="0"/>
          </a:p>
          <a:p>
            <a:pPr eaLnBrk="1" hangingPunct="1">
              <a:lnSpc>
                <a:spcPct val="90000"/>
              </a:lnSpc>
              <a:buFontTx/>
              <a:buNone/>
            </a:pPr>
            <a:endParaRPr lang="en-US" sz="3000" b="1" dirty="0" smtClean="0"/>
          </a:p>
          <a:p>
            <a:pPr eaLnBrk="1" hangingPunct="1">
              <a:lnSpc>
                <a:spcPct val="90000"/>
              </a:lnSpc>
            </a:pPr>
            <a:endParaRPr lang="en-US" sz="3000" b="1" dirty="0" smtClean="0"/>
          </a:p>
        </p:txBody>
      </p:sp>
    </p:spTree>
    <p:extLst>
      <p:ext uri="{BB962C8B-B14F-4D97-AF65-F5344CB8AC3E}">
        <p14:creationId xmlns:p14="http://schemas.microsoft.com/office/powerpoint/2010/main" val="15913766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p:cNvPicPr>
            <a:picLocks noChangeAspect="1"/>
          </p:cNvPicPr>
          <p:nvPr/>
        </p:nvPicPr>
        <p:blipFill>
          <a:blip r:embed="rId3" cstate="print"/>
          <a:srcRect/>
          <a:stretch>
            <a:fillRect/>
          </a:stretch>
        </p:blipFill>
        <p:spPr bwMode="auto">
          <a:xfrm>
            <a:off x="2466977" y="1955800"/>
            <a:ext cx="6480175" cy="4114800"/>
          </a:xfrm>
          <a:prstGeom prst="rect">
            <a:avLst/>
          </a:prstGeom>
          <a:noFill/>
          <a:ln w="9525">
            <a:noFill/>
            <a:miter lim="800000"/>
            <a:headEnd/>
            <a:tailEnd/>
          </a:ln>
        </p:spPr>
      </p:pic>
      <p:sp>
        <p:nvSpPr>
          <p:cNvPr id="8195" name="TextBox 33"/>
          <p:cNvSpPr txBox="1">
            <a:spLocks noChangeArrowheads="1"/>
          </p:cNvSpPr>
          <p:nvPr/>
        </p:nvSpPr>
        <p:spPr bwMode="auto">
          <a:xfrm>
            <a:off x="347663" y="6348414"/>
            <a:ext cx="8380412" cy="461665"/>
          </a:xfrm>
          <a:prstGeom prst="rect">
            <a:avLst/>
          </a:prstGeom>
          <a:noFill/>
          <a:ln w="9525">
            <a:noFill/>
            <a:miter lim="800000"/>
            <a:headEnd/>
            <a:tailEnd/>
          </a:ln>
        </p:spPr>
        <p:txBody>
          <a:bodyPr>
            <a:spAutoFit/>
          </a:bodyPr>
          <a:lstStyle/>
          <a:p>
            <a:pPr algn="r" fontAlgn="base">
              <a:spcBef>
                <a:spcPct val="0"/>
              </a:spcBef>
              <a:spcAft>
                <a:spcPct val="0"/>
              </a:spcAft>
            </a:pPr>
            <a:r>
              <a:rPr lang="en-US" sz="2400" i="1">
                <a:solidFill>
                  <a:srgbClr val="000000"/>
                </a:solidFill>
                <a:latin typeface="Calibri" pitchFamily="-65" charset="0"/>
                <a:ea typeface="ＭＳ Ｐゴシック" pitchFamily="-65" charset="-128"/>
                <a:cs typeface="Arial" charset="0"/>
              </a:rPr>
              <a:t>No one feedstock will meet all national biofuel needs</a:t>
            </a:r>
          </a:p>
        </p:txBody>
      </p:sp>
      <p:sp>
        <p:nvSpPr>
          <p:cNvPr id="8196" name="Text Box 19"/>
          <p:cNvSpPr txBox="1">
            <a:spLocks noChangeArrowheads="1"/>
          </p:cNvSpPr>
          <p:nvPr/>
        </p:nvSpPr>
        <p:spPr bwMode="auto">
          <a:xfrm>
            <a:off x="0" y="1498601"/>
            <a:ext cx="9144000" cy="480131"/>
          </a:xfrm>
          <a:prstGeom prst="rect">
            <a:avLst/>
          </a:prstGeom>
          <a:noFill/>
          <a:ln w="9525">
            <a:noFill/>
            <a:miter lim="800000"/>
            <a:headEnd/>
            <a:tailEnd/>
          </a:ln>
        </p:spPr>
        <p:txBody>
          <a:bodyPr>
            <a:spAutoFit/>
          </a:bodyPr>
          <a:lstStyle/>
          <a:p>
            <a:pPr algn="ctr" fontAlgn="base">
              <a:lnSpc>
                <a:spcPct val="90000"/>
              </a:lnSpc>
              <a:spcBef>
                <a:spcPct val="0"/>
              </a:spcBef>
              <a:spcAft>
                <a:spcPct val="0"/>
              </a:spcAft>
            </a:pPr>
            <a:r>
              <a:rPr lang="en-US" sz="2800" b="1" dirty="0">
                <a:solidFill>
                  <a:srgbClr val="FF0000"/>
                </a:solidFill>
                <a:latin typeface="Calibri" pitchFamily="-65" charset="0"/>
                <a:ea typeface="ＭＳ Ｐゴシック" pitchFamily="-65" charset="-128"/>
              </a:rPr>
              <a:t>Concentrate on Specific Regional </a:t>
            </a:r>
            <a:r>
              <a:rPr lang="en-US" sz="2800" b="1" dirty="0" err="1">
                <a:solidFill>
                  <a:srgbClr val="FF0000"/>
                </a:solidFill>
                <a:latin typeface="Calibri" pitchFamily="-65" charset="0"/>
                <a:ea typeface="ＭＳ Ｐゴシック" pitchFamily="-65" charset="-128"/>
              </a:rPr>
              <a:t>Feedstocks</a:t>
            </a:r>
            <a:endParaRPr lang="en-US" sz="2800" b="1" dirty="0">
              <a:solidFill>
                <a:srgbClr val="FF0000"/>
              </a:solidFill>
              <a:latin typeface="Calibri" pitchFamily="-65" charset="0"/>
              <a:ea typeface="ＭＳ Ｐゴシック" pitchFamily="-65" charset="-128"/>
            </a:endParaRPr>
          </a:p>
        </p:txBody>
      </p:sp>
      <p:grpSp>
        <p:nvGrpSpPr>
          <p:cNvPr id="2" name="Group 22"/>
          <p:cNvGrpSpPr>
            <a:grpSpLocks/>
          </p:cNvGrpSpPr>
          <p:nvPr/>
        </p:nvGrpSpPr>
        <p:grpSpPr bwMode="auto">
          <a:xfrm>
            <a:off x="366715" y="1936749"/>
            <a:ext cx="6569075" cy="1847851"/>
            <a:chOff x="366417" y="1724875"/>
            <a:chExt cx="6568185" cy="1848933"/>
          </a:xfrm>
        </p:grpSpPr>
        <p:grpSp>
          <p:nvGrpSpPr>
            <p:cNvPr id="3" name="Group 35"/>
            <p:cNvGrpSpPr>
              <a:grpSpLocks/>
            </p:cNvGrpSpPr>
            <p:nvPr/>
          </p:nvGrpSpPr>
          <p:grpSpPr bwMode="auto">
            <a:xfrm>
              <a:off x="4153751" y="1724875"/>
              <a:ext cx="2780851" cy="1848933"/>
              <a:chOff x="2925875" y="1579407"/>
              <a:chExt cx="3221174" cy="2152178"/>
            </a:xfrm>
          </p:grpSpPr>
          <p:pic>
            <p:nvPicPr>
              <p:cNvPr id="8215" name="Picture 22"/>
              <p:cNvPicPr>
                <a:picLocks noChangeAspect="1"/>
              </p:cNvPicPr>
              <p:nvPr/>
            </p:nvPicPr>
            <p:blipFill>
              <a:blip r:embed="rId4" cstate="print"/>
              <a:srcRect/>
              <a:stretch>
                <a:fillRect/>
              </a:stretch>
            </p:blipFill>
            <p:spPr bwMode="auto">
              <a:xfrm>
                <a:off x="2925875" y="1579407"/>
                <a:ext cx="1207753" cy="1624309"/>
              </a:xfrm>
              <a:prstGeom prst="rect">
                <a:avLst/>
              </a:prstGeom>
              <a:noFill/>
              <a:ln w="9525">
                <a:solidFill>
                  <a:srgbClr val="000000"/>
                </a:solidFill>
                <a:miter lim="800000"/>
                <a:headEnd/>
                <a:tailEnd/>
              </a:ln>
            </p:spPr>
          </p:pic>
          <p:pic>
            <p:nvPicPr>
              <p:cNvPr id="8216" name="Picture 20" descr="PA160048"/>
              <p:cNvPicPr>
                <a:picLocks noChangeAspect="1" noChangeArrowheads="1"/>
              </p:cNvPicPr>
              <p:nvPr/>
            </p:nvPicPr>
            <p:blipFill>
              <a:blip r:embed="rId5" cstate="print"/>
              <a:srcRect/>
              <a:stretch>
                <a:fillRect/>
              </a:stretch>
            </p:blipFill>
            <p:spPr bwMode="auto">
              <a:xfrm>
                <a:off x="4702967" y="2648587"/>
                <a:ext cx="1444082" cy="1082998"/>
              </a:xfrm>
              <a:prstGeom prst="rect">
                <a:avLst/>
              </a:prstGeom>
              <a:noFill/>
              <a:ln w="9525">
                <a:solidFill>
                  <a:srgbClr val="000000"/>
                </a:solidFill>
                <a:miter lim="800000"/>
                <a:headEnd/>
                <a:tailEnd/>
              </a:ln>
            </p:spPr>
          </p:pic>
        </p:grpSp>
        <p:sp>
          <p:nvSpPr>
            <p:cNvPr id="8214" name="TextBox 12"/>
            <p:cNvSpPr txBox="1">
              <a:spLocks noChangeArrowheads="1"/>
            </p:cNvSpPr>
            <p:nvPr/>
          </p:nvSpPr>
          <p:spPr bwMode="auto">
            <a:xfrm>
              <a:off x="366417" y="2342219"/>
              <a:ext cx="4414838" cy="400344"/>
            </a:xfrm>
            <a:prstGeom prst="rect">
              <a:avLst/>
            </a:prstGeom>
            <a:noFill/>
            <a:ln w="9525">
              <a:noFill/>
              <a:miter lim="800000"/>
              <a:headEnd/>
              <a:tailEnd/>
            </a:ln>
          </p:spPr>
          <p:txBody>
            <a:bodyPr>
              <a:spAutoFit/>
            </a:bodyPr>
            <a:lstStyle/>
            <a:p>
              <a:pPr marL="230188" indent="-230188" fontAlgn="base">
                <a:lnSpc>
                  <a:spcPts val="2400"/>
                </a:lnSpc>
                <a:spcBef>
                  <a:spcPct val="0"/>
                </a:spcBef>
                <a:spcAft>
                  <a:spcPts val="1800"/>
                </a:spcAft>
                <a:buFont typeface="Arial" charset="0"/>
                <a:buChar char="•"/>
              </a:pPr>
              <a:r>
                <a:rPr lang="en-US" sz="2400" i="1" dirty="0">
                  <a:solidFill>
                    <a:srgbClr val="1F497D"/>
                  </a:solidFill>
                  <a:latin typeface="Calibri" pitchFamily="-65" charset="0"/>
                  <a:ea typeface="ＭＳ Ｐゴシック" pitchFamily="-65" charset="-128"/>
                  <a:cs typeface="Calibri" pitchFamily="-65" charset="0"/>
                </a:rPr>
                <a:t>Crop residues</a:t>
              </a:r>
            </a:p>
          </p:txBody>
        </p:sp>
      </p:grpSp>
      <p:sp>
        <p:nvSpPr>
          <p:cNvPr id="8212" name="Rectangle 17"/>
          <p:cNvSpPr>
            <a:spLocks noChangeArrowheads="1"/>
          </p:cNvSpPr>
          <p:nvPr/>
        </p:nvSpPr>
        <p:spPr bwMode="auto">
          <a:xfrm>
            <a:off x="392114" y="3632203"/>
            <a:ext cx="4572043" cy="400110"/>
          </a:xfrm>
          <a:prstGeom prst="rect">
            <a:avLst/>
          </a:prstGeom>
          <a:noFill/>
          <a:ln w="9525">
            <a:noFill/>
            <a:miter lim="800000"/>
            <a:headEnd/>
            <a:tailEnd/>
          </a:ln>
        </p:spPr>
        <p:txBody>
          <a:bodyPr>
            <a:spAutoFit/>
          </a:bodyPr>
          <a:lstStyle/>
          <a:p>
            <a:pPr marL="230188" indent="-230188" fontAlgn="base">
              <a:lnSpc>
                <a:spcPts val="2400"/>
              </a:lnSpc>
              <a:spcBef>
                <a:spcPct val="0"/>
              </a:spcBef>
              <a:spcAft>
                <a:spcPts val="1800"/>
              </a:spcAft>
              <a:buFont typeface="Arial" charset="0"/>
              <a:buChar char="•"/>
            </a:pPr>
            <a:r>
              <a:rPr lang="en-US" sz="2400" i="1">
                <a:solidFill>
                  <a:srgbClr val="1F497D"/>
                </a:solidFill>
                <a:latin typeface="Calibri" pitchFamily="-65" charset="0"/>
                <a:ea typeface="ＭＳ Ｐゴシック" pitchFamily="-65" charset="-128"/>
                <a:cs typeface="Calibri" pitchFamily="-65" charset="0"/>
              </a:rPr>
              <a:t>Energy cane</a:t>
            </a:r>
          </a:p>
        </p:txBody>
      </p:sp>
      <p:grpSp>
        <p:nvGrpSpPr>
          <p:cNvPr id="5" name="Group 26"/>
          <p:cNvGrpSpPr>
            <a:grpSpLocks/>
          </p:cNvGrpSpPr>
          <p:nvPr/>
        </p:nvGrpSpPr>
        <p:grpSpPr bwMode="auto">
          <a:xfrm>
            <a:off x="385765" y="4186237"/>
            <a:ext cx="5915025" cy="1884363"/>
            <a:chOff x="385766" y="4041253"/>
            <a:chExt cx="5916428" cy="1885412"/>
          </a:xfrm>
        </p:grpSpPr>
        <p:pic>
          <p:nvPicPr>
            <p:cNvPr id="8209" name="Picture 3" descr="18470 Pacesetter (Richardson Seeds).JPG"/>
            <p:cNvPicPr>
              <a:picLocks noChangeAspect="1"/>
            </p:cNvPicPr>
            <p:nvPr/>
          </p:nvPicPr>
          <p:blipFill>
            <a:blip r:embed="rId6" cstate="print"/>
            <a:srcRect/>
            <a:stretch>
              <a:fillRect/>
            </a:stretch>
          </p:blipFill>
          <p:spPr bwMode="auto">
            <a:xfrm>
              <a:off x="5180075" y="4579791"/>
              <a:ext cx="1122119" cy="1346874"/>
            </a:xfrm>
            <a:prstGeom prst="rect">
              <a:avLst/>
            </a:prstGeom>
            <a:solidFill>
              <a:schemeClr val="bg1"/>
            </a:solidFill>
            <a:ln w="9525">
              <a:solidFill>
                <a:srgbClr val="000000"/>
              </a:solidFill>
              <a:miter lim="800000"/>
              <a:headEnd/>
              <a:tailEnd/>
            </a:ln>
          </p:spPr>
        </p:pic>
        <p:sp>
          <p:nvSpPr>
            <p:cNvPr id="8210" name="Rectangle 18"/>
            <p:cNvSpPr>
              <a:spLocks noChangeArrowheads="1"/>
            </p:cNvSpPr>
            <p:nvPr/>
          </p:nvSpPr>
          <p:spPr bwMode="auto">
            <a:xfrm>
              <a:off x="385766" y="4041253"/>
              <a:ext cx="4572000" cy="400333"/>
            </a:xfrm>
            <a:prstGeom prst="rect">
              <a:avLst/>
            </a:prstGeom>
            <a:noFill/>
            <a:ln w="9525">
              <a:noFill/>
              <a:miter lim="800000"/>
              <a:headEnd/>
              <a:tailEnd/>
            </a:ln>
          </p:spPr>
          <p:txBody>
            <a:bodyPr>
              <a:spAutoFit/>
            </a:bodyPr>
            <a:lstStyle/>
            <a:p>
              <a:pPr marL="230188" indent="-230188" fontAlgn="base">
                <a:lnSpc>
                  <a:spcPts val="2400"/>
                </a:lnSpc>
                <a:spcBef>
                  <a:spcPct val="0"/>
                </a:spcBef>
                <a:spcAft>
                  <a:spcPts val="1800"/>
                </a:spcAft>
                <a:buFont typeface="Arial" charset="0"/>
                <a:buChar char="•"/>
              </a:pPr>
              <a:r>
                <a:rPr lang="en-US" sz="2400" i="1" dirty="0">
                  <a:solidFill>
                    <a:srgbClr val="1F497D"/>
                  </a:solidFill>
                  <a:latin typeface="Calibri" pitchFamily="-65" charset="0"/>
                  <a:ea typeface="ＭＳ Ｐゴシック" pitchFamily="-65" charset="-128"/>
                  <a:cs typeface="Calibri" pitchFamily="-65" charset="0"/>
                </a:rPr>
                <a:t>Non-food biomass sorghum</a:t>
              </a:r>
            </a:p>
          </p:txBody>
        </p:sp>
      </p:grpSp>
      <p:grpSp>
        <p:nvGrpSpPr>
          <p:cNvPr id="6" name="Group 27"/>
          <p:cNvGrpSpPr>
            <a:grpSpLocks/>
          </p:cNvGrpSpPr>
          <p:nvPr/>
        </p:nvGrpSpPr>
        <p:grpSpPr bwMode="auto">
          <a:xfrm>
            <a:off x="385763" y="2524126"/>
            <a:ext cx="4572000" cy="3648074"/>
            <a:chOff x="385766" y="2694014"/>
            <a:chExt cx="4572000" cy="3647165"/>
          </a:xfrm>
        </p:grpSpPr>
        <p:pic>
          <p:nvPicPr>
            <p:cNvPr id="8207" name="Picture 6"/>
            <p:cNvPicPr>
              <a:picLocks noChangeAspect="1"/>
            </p:cNvPicPr>
            <p:nvPr/>
          </p:nvPicPr>
          <p:blipFill>
            <a:blip r:embed="rId7" cstate="print"/>
            <a:srcRect/>
            <a:stretch>
              <a:fillRect/>
            </a:stretch>
          </p:blipFill>
          <p:spPr bwMode="auto">
            <a:xfrm>
              <a:off x="3044734" y="2694014"/>
              <a:ext cx="956115" cy="1245986"/>
            </a:xfrm>
            <a:prstGeom prst="rect">
              <a:avLst/>
            </a:prstGeom>
            <a:solidFill>
              <a:schemeClr val="bg1"/>
            </a:solidFill>
            <a:ln w="9525">
              <a:solidFill>
                <a:schemeClr val="tx1"/>
              </a:solidFill>
              <a:miter lim="800000"/>
              <a:headEnd/>
              <a:tailEnd/>
            </a:ln>
          </p:spPr>
        </p:pic>
        <p:sp>
          <p:nvSpPr>
            <p:cNvPr id="8208" name="Rectangle 19"/>
            <p:cNvSpPr>
              <a:spLocks noChangeArrowheads="1"/>
            </p:cNvSpPr>
            <p:nvPr/>
          </p:nvSpPr>
          <p:spPr bwMode="auto">
            <a:xfrm>
              <a:off x="385766" y="4864219"/>
              <a:ext cx="4572000" cy="1476960"/>
            </a:xfrm>
            <a:prstGeom prst="rect">
              <a:avLst/>
            </a:prstGeom>
            <a:noFill/>
            <a:ln w="9525">
              <a:noFill/>
              <a:miter lim="800000"/>
              <a:headEnd/>
              <a:tailEnd/>
            </a:ln>
          </p:spPr>
          <p:txBody>
            <a:bodyPr>
              <a:spAutoFit/>
            </a:bodyPr>
            <a:lstStyle/>
            <a:p>
              <a:pPr marL="230188" indent="-230188" fontAlgn="base">
                <a:lnSpc>
                  <a:spcPts val="2400"/>
                </a:lnSpc>
                <a:spcBef>
                  <a:spcPct val="0"/>
                </a:spcBef>
                <a:spcAft>
                  <a:spcPts val="1800"/>
                </a:spcAft>
                <a:buFont typeface="Arial" charset="0"/>
                <a:buChar char="•"/>
              </a:pPr>
              <a:r>
                <a:rPr lang="en-US" sz="2400" i="1" dirty="0">
                  <a:solidFill>
                    <a:srgbClr val="1F497D"/>
                  </a:solidFill>
                  <a:latin typeface="Calibri" pitchFamily="-65" charset="0"/>
                  <a:ea typeface="ＭＳ Ｐゴシック" pitchFamily="-65" charset="-128"/>
                  <a:cs typeface="Calibri" pitchFamily="-65" charset="0"/>
                </a:rPr>
                <a:t>Lipid seed crops</a:t>
              </a:r>
            </a:p>
            <a:p>
              <a:pPr marL="230188" indent="-230188" fontAlgn="base">
                <a:lnSpc>
                  <a:spcPts val="2400"/>
                </a:lnSpc>
                <a:spcBef>
                  <a:spcPct val="0"/>
                </a:spcBef>
                <a:spcAft>
                  <a:spcPts val="1800"/>
                </a:spcAft>
                <a:buFont typeface="Arial" charset="0"/>
                <a:buChar char="•"/>
              </a:pPr>
              <a:r>
                <a:rPr lang="en-US" sz="2400" i="1" dirty="0">
                  <a:solidFill>
                    <a:srgbClr val="1F497D"/>
                  </a:solidFill>
                  <a:latin typeface="Calibri" pitchFamily="-65" charset="0"/>
                  <a:ea typeface="ＭＳ Ｐゴシック" pitchFamily="-65" charset="-128"/>
                  <a:cs typeface="Calibri" pitchFamily="-65" charset="0"/>
                </a:rPr>
                <a:t>Woody </a:t>
              </a:r>
              <a:r>
                <a:rPr lang="en-US" sz="2400" i="1" dirty="0" smtClean="0">
                  <a:solidFill>
                    <a:srgbClr val="1F497D"/>
                  </a:solidFill>
                  <a:latin typeface="Calibri" pitchFamily="-65" charset="0"/>
                  <a:ea typeface="ＭＳ Ｐゴシック" pitchFamily="-65" charset="-128"/>
                  <a:cs typeface="Calibri" pitchFamily="-65" charset="0"/>
                </a:rPr>
                <a:t>Biomass</a:t>
              </a:r>
            </a:p>
            <a:p>
              <a:pPr marL="230188" indent="-230188" fontAlgn="base">
                <a:lnSpc>
                  <a:spcPts val="2400"/>
                </a:lnSpc>
                <a:spcBef>
                  <a:spcPct val="0"/>
                </a:spcBef>
                <a:spcAft>
                  <a:spcPts val="1800"/>
                </a:spcAft>
                <a:buFont typeface="Arial" charset="0"/>
                <a:buChar char="•"/>
              </a:pPr>
              <a:r>
                <a:rPr lang="en-US" sz="2400" i="1" dirty="0" smtClean="0">
                  <a:solidFill>
                    <a:srgbClr val="1F497D"/>
                  </a:solidFill>
                  <a:latin typeface="Calibri" pitchFamily="-65" charset="0"/>
                  <a:ea typeface="ＭＳ Ｐゴシック" pitchFamily="-65" charset="-128"/>
                  <a:cs typeface="Calibri" pitchFamily="-65" charset="0"/>
                </a:rPr>
                <a:t>Invasive </a:t>
              </a:r>
              <a:r>
                <a:rPr lang="en-US" sz="2400" i="1" dirty="0">
                  <a:solidFill>
                    <a:srgbClr val="1F497D"/>
                  </a:solidFill>
                  <a:latin typeface="Calibri" pitchFamily="-65" charset="0"/>
                  <a:ea typeface="ＭＳ Ｐゴシック" pitchFamily="-65" charset="-128"/>
                  <a:cs typeface="Calibri" pitchFamily="-65" charset="0"/>
                </a:rPr>
                <a:t>rangeland trees</a:t>
              </a:r>
            </a:p>
          </p:txBody>
        </p:sp>
      </p:grpSp>
      <p:pic>
        <p:nvPicPr>
          <p:cNvPr id="8201" name="Picture 38"/>
          <p:cNvPicPr>
            <a:picLocks noChangeAspect="1"/>
          </p:cNvPicPr>
          <p:nvPr/>
        </p:nvPicPr>
        <p:blipFill>
          <a:blip r:embed="rId8" cstate="print"/>
          <a:srcRect/>
          <a:stretch>
            <a:fillRect/>
          </a:stretch>
        </p:blipFill>
        <p:spPr bwMode="auto">
          <a:xfrm>
            <a:off x="4152902" y="3433765"/>
            <a:ext cx="1433513" cy="1074737"/>
          </a:xfrm>
          <a:prstGeom prst="rect">
            <a:avLst/>
          </a:prstGeom>
          <a:noFill/>
          <a:ln w="9525">
            <a:solidFill>
              <a:srgbClr val="000000"/>
            </a:solidFill>
            <a:miter lim="800000"/>
            <a:headEnd/>
            <a:tailEnd/>
          </a:ln>
        </p:spPr>
      </p:pic>
      <p:grpSp>
        <p:nvGrpSpPr>
          <p:cNvPr id="7" name="Group 30"/>
          <p:cNvGrpSpPr>
            <a:grpSpLocks/>
          </p:cNvGrpSpPr>
          <p:nvPr/>
        </p:nvGrpSpPr>
        <p:grpSpPr bwMode="auto">
          <a:xfrm>
            <a:off x="366713" y="3074989"/>
            <a:ext cx="8361362" cy="2995612"/>
            <a:chOff x="366417" y="2930169"/>
            <a:chExt cx="8361389" cy="2996379"/>
          </a:xfrm>
        </p:grpSpPr>
        <p:grpSp>
          <p:nvGrpSpPr>
            <p:cNvPr id="8" name="Group 21"/>
            <p:cNvGrpSpPr>
              <a:grpSpLocks/>
            </p:cNvGrpSpPr>
            <p:nvPr/>
          </p:nvGrpSpPr>
          <p:grpSpPr bwMode="auto">
            <a:xfrm>
              <a:off x="7058425" y="2967269"/>
              <a:ext cx="1669381" cy="2959279"/>
              <a:chOff x="7058425" y="2967269"/>
              <a:chExt cx="1669381" cy="2959279"/>
            </a:xfrm>
          </p:grpSpPr>
          <p:pic>
            <p:nvPicPr>
              <p:cNvPr id="8205" name="Picture 5"/>
              <p:cNvPicPr>
                <a:picLocks noChangeAspect="1"/>
              </p:cNvPicPr>
              <p:nvPr/>
            </p:nvPicPr>
            <p:blipFill>
              <a:blip r:embed="rId9" cstate="print"/>
              <a:srcRect/>
              <a:stretch>
                <a:fillRect/>
              </a:stretch>
            </p:blipFill>
            <p:spPr bwMode="auto">
              <a:xfrm>
                <a:off x="7058425" y="2967269"/>
                <a:ext cx="1049929" cy="1298901"/>
              </a:xfrm>
              <a:prstGeom prst="rect">
                <a:avLst/>
              </a:prstGeom>
              <a:solidFill>
                <a:schemeClr val="bg1"/>
              </a:solidFill>
              <a:ln w="9525">
                <a:solidFill>
                  <a:srgbClr val="000000"/>
                </a:solidFill>
                <a:miter lim="800000"/>
                <a:headEnd/>
                <a:tailEnd/>
              </a:ln>
            </p:spPr>
          </p:pic>
          <p:pic>
            <p:nvPicPr>
              <p:cNvPr id="8206" name="Picture 24"/>
              <p:cNvPicPr>
                <a:picLocks noChangeAspect="1"/>
              </p:cNvPicPr>
              <p:nvPr/>
            </p:nvPicPr>
            <p:blipFill>
              <a:blip r:embed="rId10" cstate="print"/>
              <a:srcRect/>
              <a:stretch>
                <a:fillRect/>
              </a:stretch>
            </p:blipFill>
            <p:spPr bwMode="auto">
              <a:xfrm>
                <a:off x="7731455" y="4579937"/>
                <a:ext cx="996351" cy="1346611"/>
              </a:xfrm>
              <a:prstGeom prst="rect">
                <a:avLst/>
              </a:prstGeom>
              <a:noFill/>
              <a:ln w="9525">
                <a:solidFill>
                  <a:schemeClr val="tx1"/>
                </a:solidFill>
                <a:miter lim="800000"/>
                <a:headEnd/>
                <a:tailEnd/>
              </a:ln>
            </p:spPr>
          </p:pic>
        </p:grpSp>
        <p:sp>
          <p:nvSpPr>
            <p:cNvPr id="8204" name="Rectangle 29"/>
            <p:cNvSpPr>
              <a:spLocks noChangeArrowheads="1"/>
            </p:cNvSpPr>
            <p:nvPr/>
          </p:nvSpPr>
          <p:spPr bwMode="auto">
            <a:xfrm>
              <a:off x="366417" y="2930169"/>
              <a:ext cx="4572000" cy="400212"/>
            </a:xfrm>
            <a:prstGeom prst="rect">
              <a:avLst/>
            </a:prstGeom>
            <a:noFill/>
            <a:ln w="9525">
              <a:noFill/>
              <a:miter lim="800000"/>
              <a:headEnd/>
              <a:tailEnd/>
            </a:ln>
          </p:spPr>
          <p:txBody>
            <a:bodyPr>
              <a:spAutoFit/>
            </a:bodyPr>
            <a:lstStyle/>
            <a:p>
              <a:pPr marL="230188" indent="-230188" fontAlgn="base">
                <a:lnSpc>
                  <a:spcPts val="2400"/>
                </a:lnSpc>
                <a:spcBef>
                  <a:spcPct val="0"/>
                </a:spcBef>
                <a:spcAft>
                  <a:spcPts val="1800"/>
                </a:spcAft>
                <a:buFont typeface="Arial" charset="0"/>
                <a:buChar char="•"/>
              </a:pPr>
              <a:r>
                <a:rPr lang="en-US" sz="2400" i="1">
                  <a:solidFill>
                    <a:srgbClr val="1F497D"/>
                  </a:solidFill>
                  <a:latin typeface="Calibri" pitchFamily="-65" charset="0"/>
                  <a:ea typeface="ＭＳ Ｐゴシック" pitchFamily="-65" charset="-128"/>
                  <a:cs typeface="Calibri" pitchFamily="-65" charset="0"/>
                </a:rPr>
                <a:t>Perennial grasses</a:t>
              </a:r>
            </a:p>
          </p:txBody>
        </p:sp>
      </p:grpSp>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6768" y="4724477"/>
            <a:ext cx="1339433" cy="1346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81220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1498600"/>
            <a:ext cx="8229600" cy="685800"/>
          </a:xfrm>
          <a:prstGeom prst="rect">
            <a:avLst/>
          </a:prstGeom>
          <a:noFill/>
          <a:ln>
            <a:miter lim="800000"/>
            <a:headEnd/>
            <a:tailEnd/>
          </a:ln>
        </p:spPr>
        <p:txBody>
          <a:bodyPr/>
          <a:lstStyle/>
          <a:p>
            <a:pPr algn="ctr" eaLnBrk="1" hangingPunct="1"/>
            <a:r>
              <a:rPr lang="en-US" sz="3500" dirty="0" smtClean="0">
                <a:solidFill>
                  <a:srgbClr val="FF0000"/>
                </a:solidFill>
              </a:rPr>
              <a:t>USDA Research Efforts</a:t>
            </a:r>
            <a:endParaRPr lang="en-US" sz="3500" dirty="0" smtClean="0"/>
          </a:p>
        </p:txBody>
      </p:sp>
      <p:sp>
        <p:nvSpPr>
          <p:cNvPr id="23555" name="Rectangle 3"/>
          <p:cNvSpPr>
            <a:spLocks noGrp="1" noChangeArrowheads="1"/>
          </p:cNvSpPr>
          <p:nvPr>
            <p:ph type="body" idx="4294967295"/>
          </p:nvPr>
        </p:nvSpPr>
        <p:spPr>
          <a:xfrm>
            <a:off x="228600" y="2108200"/>
            <a:ext cx="8686800" cy="3657600"/>
          </a:xfrm>
        </p:spPr>
        <p:txBody>
          <a:bodyPr/>
          <a:lstStyle/>
          <a:p>
            <a:pPr eaLnBrk="1" hangingPunct="1">
              <a:lnSpc>
                <a:spcPct val="90000"/>
              </a:lnSpc>
            </a:pPr>
            <a:r>
              <a:rPr lang="en-US" sz="2500" b="1" dirty="0" smtClean="0"/>
              <a:t>AFRI – CAPs</a:t>
            </a:r>
          </a:p>
          <a:p>
            <a:pPr lvl="1" eaLnBrk="1" hangingPunct="1">
              <a:lnSpc>
                <a:spcPct val="90000"/>
              </a:lnSpc>
            </a:pPr>
            <a:r>
              <a:rPr lang="en-US" sz="1500" dirty="0" smtClean="0"/>
              <a:t>The Agriculture and Food Research Initiative (AFRI) funds Coordinate d Agricultural Projects (CAPs) that integrated research, extension, and education grants that address key problems of National, regional, and multi-state importance in sustaining all components of agriculture, including farm efficiency and profitability, ranching, </a:t>
            </a:r>
            <a:r>
              <a:rPr lang="en-US" sz="1500" b="1" dirty="0" smtClean="0"/>
              <a:t>renewable energy</a:t>
            </a:r>
            <a:r>
              <a:rPr lang="en-US" sz="1500" dirty="0" smtClean="0"/>
              <a:t>, forestry (both urban and agroforestry), aquaculture, rural communities and entrepreneurship, human nutrition, food safety, biotechnology, and conventional breeding. </a:t>
            </a:r>
          </a:p>
          <a:p>
            <a:pPr lvl="1" eaLnBrk="1" hangingPunct="1">
              <a:lnSpc>
                <a:spcPct val="90000"/>
              </a:lnSpc>
            </a:pPr>
            <a:endParaRPr lang="en-US" sz="1500" dirty="0" smtClean="0"/>
          </a:p>
          <a:p>
            <a:pPr lvl="1" eaLnBrk="1" hangingPunct="1">
              <a:lnSpc>
                <a:spcPct val="90000"/>
              </a:lnSpc>
            </a:pPr>
            <a:r>
              <a:rPr lang="en-US" sz="1500" dirty="0" smtClean="0"/>
              <a:t>Challenge Area: Develop regional systems for the sustainable production of biofuels, biopower, and biobased products to enhance existing agricultural systems and provide alternatives to fossil-based fuel and products to extend the availability of these finite feedstocks and partially address environmental impacts.</a:t>
            </a:r>
          </a:p>
          <a:p>
            <a:pPr lvl="1" eaLnBrk="1" hangingPunct="1">
              <a:lnSpc>
                <a:spcPct val="90000"/>
              </a:lnSpc>
            </a:pPr>
            <a:endParaRPr lang="en-US" sz="1500" dirty="0" smtClean="0"/>
          </a:p>
          <a:p>
            <a:pPr lvl="1" eaLnBrk="1" hangingPunct="1">
              <a:lnSpc>
                <a:spcPct val="90000"/>
              </a:lnSpc>
            </a:pPr>
            <a:r>
              <a:rPr lang="en-US" sz="1500" dirty="0" smtClean="0"/>
              <a:t>Five year consortia projects with transdisciplinary systems approach. Partnerships, economic, environmental, and social assessment.</a:t>
            </a:r>
          </a:p>
        </p:txBody>
      </p:sp>
    </p:spTree>
    <p:extLst>
      <p:ext uri="{BB962C8B-B14F-4D97-AF65-F5344CB8AC3E}">
        <p14:creationId xmlns:p14="http://schemas.microsoft.com/office/powerpoint/2010/main" val="3426329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1205587"/>
            <a:ext cx="9144000" cy="7358484"/>
          </a:xfrm>
          <a:prstGeom prst="rect">
            <a:avLst/>
          </a:prstGeom>
          <a:noFill/>
          <a:ln w="9525">
            <a:noFill/>
            <a:miter lim="800000"/>
            <a:headEnd/>
            <a:tailEnd/>
          </a:ln>
        </p:spPr>
      </p:pic>
      <p:sp>
        <p:nvSpPr>
          <p:cNvPr id="17" name="Text Box 7"/>
          <p:cNvSpPr txBox="1">
            <a:spLocks noChangeArrowheads="1"/>
          </p:cNvSpPr>
          <p:nvPr/>
        </p:nvSpPr>
        <p:spPr bwMode="auto">
          <a:xfrm>
            <a:off x="228600" y="5397499"/>
            <a:ext cx="1357312"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Produced by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8" y="5666870"/>
            <a:ext cx="1279525" cy="302137"/>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77800"/>
            <a:ext cx="2667000" cy="12954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00CCFF"/>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CAAFI 2014</a:t>
            </a:r>
            <a:endParaRPr lang="en-US" sz="2400" b="1" dirty="0" smtClean="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G</a:t>
            </a:r>
            <a:r>
              <a:rPr kumimoji="0" lang="en-US" sz="2400" b="1" i="0" u="none" strike="noStrike" cap="none" normalizeH="0" baseline="0" dirty="0" smtClean="0">
                <a:ln>
                  <a:noFill/>
                </a:ln>
                <a:latin typeface="Arial" pitchFamily="34" charset="0"/>
                <a:cs typeface="Arial" pitchFamily="34" charset="0"/>
              </a:rPr>
              <a:t>eneral Meeting</a:t>
            </a: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8237"/>
            <a:ext cx="1981200" cy="1715163"/>
          </a:xfrm>
          <a:prstGeom prst="rect">
            <a:avLst/>
          </a:prstGeom>
        </p:spPr>
      </p:pic>
      <p:sp>
        <p:nvSpPr>
          <p:cNvPr id="2" name="TextBox 1"/>
          <p:cNvSpPr txBox="1"/>
          <p:nvPr/>
        </p:nvSpPr>
        <p:spPr>
          <a:xfrm>
            <a:off x="438150" y="2082807"/>
            <a:ext cx="5105400" cy="1508105"/>
          </a:xfrm>
          <a:prstGeom prst="rect">
            <a:avLst/>
          </a:prstGeom>
          <a:noFill/>
        </p:spPr>
        <p:txBody>
          <a:bodyPr wrap="square" rtlCol="0">
            <a:spAutoFit/>
          </a:bodyPr>
          <a:lstStyle/>
          <a:p>
            <a:r>
              <a:rPr lang="en-US" sz="4400" dirty="0"/>
              <a:t>Lourdes Maurice, </a:t>
            </a:r>
            <a:r>
              <a:rPr lang="en-US" sz="2400" dirty="0"/>
              <a:t>Executive Director for Environment </a:t>
            </a:r>
            <a:endParaRPr lang="en-US" sz="2400" dirty="0" smtClean="0"/>
          </a:p>
          <a:p>
            <a:r>
              <a:rPr lang="en-US" sz="2400" dirty="0" smtClean="0"/>
              <a:t>and Energy, FAA</a:t>
            </a:r>
            <a:endParaRPr lang="en-US" sz="2400" dirty="0"/>
          </a:p>
        </p:txBody>
      </p:sp>
    </p:spTree>
    <p:extLst>
      <p:ext uri="{BB962C8B-B14F-4D97-AF65-F5344CB8AC3E}">
        <p14:creationId xmlns:p14="http://schemas.microsoft.com/office/powerpoint/2010/main" val="29923834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1524000" y="76200"/>
            <a:ext cx="7620000" cy="1295400"/>
          </a:xfrm>
          <a:solidFill>
            <a:schemeClr val="bg1"/>
          </a:solidFill>
          <a:ln>
            <a:miter lim="800000"/>
            <a:headEnd/>
            <a:tailEnd/>
          </a:ln>
        </p:spPr>
        <p:txBody>
          <a:bodyPr vert="horz" wrap="square" lIns="91440" tIns="45720" rIns="91440" bIns="45720" numCol="1" anchor="t" anchorCtr="0" compatLnSpc="1">
            <a:prstTxWarp prst="textNoShape">
              <a:avLst/>
            </a:prstTxWarp>
          </a:bodyPr>
          <a:lstStyle/>
          <a:p>
            <a:r>
              <a:rPr lang="en-US" sz="2300" dirty="0" smtClean="0">
                <a:solidFill>
                  <a:srgbClr val="FF0000"/>
                </a:solidFill>
              </a:rPr>
              <a:t>Northwest Advanced </a:t>
            </a:r>
            <a:r>
              <a:rPr lang="en-US" sz="2300" dirty="0" err="1" smtClean="0">
                <a:solidFill>
                  <a:srgbClr val="FF0000"/>
                </a:solidFill>
              </a:rPr>
              <a:t>Renewables</a:t>
            </a:r>
            <a:r>
              <a:rPr lang="en-US" sz="2300" dirty="0" smtClean="0">
                <a:solidFill>
                  <a:srgbClr val="FF0000"/>
                </a:solidFill>
              </a:rPr>
              <a:t> Alliance (NARA): New Vista for Green Fuels, Chemicals, and Products</a:t>
            </a:r>
            <a:r>
              <a:rPr lang="en-US" sz="2800" dirty="0" smtClean="0">
                <a:solidFill>
                  <a:srgbClr val="FF0000"/>
                </a:solidFill>
              </a:rPr>
              <a:t/>
            </a:r>
            <a:br>
              <a:rPr lang="en-US" sz="2800" dirty="0" smtClean="0">
                <a:solidFill>
                  <a:srgbClr val="FF0000"/>
                </a:solidFill>
              </a:rPr>
            </a:br>
            <a:r>
              <a:rPr lang="en-US" dirty="0" smtClean="0">
                <a:solidFill>
                  <a:srgbClr val="FF0000"/>
                </a:solidFill>
              </a:rPr>
              <a:t/>
            </a:r>
            <a:br>
              <a:rPr lang="en-US" dirty="0" smtClean="0">
                <a:solidFill>
                  <a:srgbClr val="FF0000"/>
                </a:solidFill>
              </a:rPr>
            </a:br>
            <a:endParaRPr lang="en-US" dirty="0" smtClean="0">
              <a:solidFill>
                <a:srgbClr val="FF0000"/>
              </a:solidFill>
            </a:endParaRPr>
          </a:p>
        </p:txBody>
      </p:sp>
      <p:sp>
        <p:nvSpPr>
          <p:cNvPr id="29699" name="Content Placeholder 2"/>
          <p:cNvSpPr>
            <a:spLocks noGrp="1"/>
          </p:cNvSpPr>
          <p:nvPr>
            <p:ph idx="1"/>
          </p:nvPr>
        </p:nvSpPr>
        <p:spPr>
          <a:xfrm>
            <a:off x="0" y="1524000"/>
            <a:ext cx="9144000" cy="4648200"/>
          </a:xfrm>
        </p:spPr>
        <p:txBody>
          <a:bodyPr/>
          <a:lstStyle/>
          <a:p>
            <a:pPr>
              <a:buFontTx/>
              <a:buNone/>
            </a:pPr>
            <a:r>
              <a:rPr lang="en-US" b="1" dirty="0" smtClean="0"/>
              <a:t>  </a:t>
            </a:r>
            <a:r>
              <a:rPr lang="en-US" sz="2800" b="1" dirty="0" smtClean="0">
                <a:solidFill>
                  <a:srgbClr val="0070C0"/>
                </a:solidFill>
              </a:rPr>
              <a:t>WA St U, $40,000,000 (5 years)</a:t>
            </a:r>
          </a:p>
          <a:p>
            <a:r>
              <a:rPr lang="en-US" sz="2200" b="1" dirty="0" smtClean="0"/>
              <a:t>41 Key Personnel representing 9 Universities, 3 Federal Partners, and 4 Industrial Partners from 9 States:</a:t>
            </a:r>
          </a:p>
          <a:p>
            <a:pPr lvl="1"/>
            <a:r>
              <a:rPr lang="en-US" sz="2000" i="1" dirty="0" smtClean="0"/>
              <a:t>Renewable aviation fuel, value-added industrial chemicals</a:t>
            </a:r>
          </a:p>
          <a:p>
            <a:pPr lvl="1"/>
            <a:r>
              <a:rPr lang="en-US" sz="2000" i="1" dirty="0" smtClean="0"/>
              <a:t>Woody biomass residues</a:t>
            </a:r>
          </a:p>
          <a:p>
            <a:pPr lvl="2"/>
            <a:r>
              <a:rPr lang="en-US" sz="2000" i="1" dirty="0" smtClean="0"/>
              <a:t>Weyerhaeuser, other landowners</a:t>
            </a:r>
          </a:p>
          <a:p>
            <a:pPr lvl="2"/>
            <a:r>
              <a:rPr lang="en-US" sz="2000" i="1" dirty="0" smtClean="0"/>
              <a:t>Bioconversion and fuel production</a:t>
            </a:r>
          </a:p>
          <a:p>
            <a:pPr lvl="2"/>
            <a:r>
              <a:rPr lang="en-US" sz="2000" i="1" dirty="0" err="1" smtClean="0"/>
              <a:t>Gevo</a:t>
            </a:r>
            <a:r>
              <a:rPr lang="en-US" sz="2000" i="1" dirty="0" smtClean="0"/>
              <a:t>, </a:t>
            </a:r>
            <a:r>
              <a:rPr lang="en-US" sz="2000" i="1" dirty="0" err="1" smtClean="0"/>
              <a:t>Catchlight</a:t>
            </a:r>
            <a:endParaRPr lang="en-US" sz="2000" i="1" dirty="0" smtClean="0"/>
          </a:p>
        </p:txBody>
      </p:sp>
      <p:pic>
        <p:nvPicPr>
          <p:cNvPr id="29700" name="Picture 4" descr="usamap_Lewis project.GIF"/>
          <p:cNvPicPr>
            <a:picLocks noChangeAspect="1" noChangeArrowheads="1"/>
          </p:cNvPicPr>
          <p:nvPr/>
        </p:nvPicPr>
        <p:blipFill>
          <a:blip r:embed="rId3" cstate="print"/>
          <a:srcRect l="16527" t="27063"/>
          <a:stretch>
            <a:fillRect/>
          </a:stretch>
        </p:blipFill>
        <p:spPr bwMode="auto">
          <a:xfrm>
            <a:off x="5715000" y="3886200"/>
            <a:ext cx="3429000" cy="2514600"/>
          </a:xfrm>
          <a:prstGeom prst="rect">
            <a:avLst/>
          </a:prstGeom>
          <a:noFill/>
          <a:ln w="9525">
            <a:noFill/>
            <a:miter lim="800000"/>
            <a:headEnd/>
            <a:tailEnd/>
          </a:ln>
        </p:spPr>
      </p:pic>
      <p:sp>
        <p:nvSpPr>
          <p:cNvPr id="29701" name="Oval 5"/>
          <p:cNvSpPr>
            <a:spLocks noChangeArrowheads="1"/>
          </p:cNvSpPr>
          <p:nvPr/>
        </p:nvSpPr>
        <p:spPr bwMode="auto">
          <a:xfrm>
            <a:off x="6019800" y="4038600"/>
            <a:ext cx="762000" cy="685800"/>
          </a:xfrm>
          <a:prstGeom prst="ellipse">
            <a:avLst/>
          </a:prstGeom>
          <a:noFill/>
          <a:ln w="9525">
            <a:solidFill>
              <a:srgbClr val="FF0000"/>
            </a:solidFill>
            <a:round/>
            <a:headEnd/>
            <a:tailEnd/>
          </a:ln>
        </p:spPr>
        <p:txBody>
          <a:bodyPr/>
          <a:lstStyle/>
          <a:p>
            <a:pPr eaLnBrk="0" fontAlgn="base" hangingPunct="0">
              <a:spcBef>
                <a:spcPct val="0"/>
              </a:spcBef>
              <a:spcAft>
                <a:spcPct val="0"/>
              </a:spcAft>
            </a:pPr>
            <a:endParaRPr lang="en-US" sz="2400">
              <a:solidFill>
                <a:srgbClr val="000000"/>
              </a:solidFill>
              <a:ea typeface="ＭＳ Ｐゴシック" pitchFamily="-65" charset="-128"/>
            </a:endParaRPr>
          </a:p>
        </p:txBody>
      </p:sp>
    </p:spTree>
    <p:extLst>
      <p:ext uri="{BB962C8B-B14F-4D97-AF65-F5344CB8AC3E}">
        <p14:creationId xmlns:p14="http://schemas.microsoft.com/office/powerpoint/2010/main" val="36735594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1447800"/>
            <a:ext cx="8229600" cy="685800"/>
          </a:xfrm>
          <a:prstGeom prst="rect">
            <a:avLst/>
          </a:prstGeom>
          <a:noFill/>
          <a:ln>
            <a:miter lim="800000"/>
            <a:headEnd/>
            <a:tailEnd/>
          </a:ln>
        </p:spPr>
        <p:txBody>
          <a:bodyPr/>
          <a:lstStyle/>
          <a:p>
            <a:pPr algn="ctr" eaLnBrk="1" hangingPunct="1"/>
            <a:r>
              <a:rPr lang="en-US" sz="4000" dirty="0" smtClean="0">
                <a:solidFill>
                  <a:srgbClr val="FF0000"/>
                </a:solidFill>
              </a:rPr>
              <a:t>USDA Programs </a:t>
            </a:r>
            <a:endParaRPr lang="en-US" sz="4000" dirty="0" smtClean="0"/>
          </a:p>
        </p:txBody>
      </p:sp>
      <p:sp>
        <p:nvSpPr>
          <p:cNvPr id="23555" name="Rectangle 3"/>
          <p:cNvSpPr>
            <a:spLocks noGrp="1" noChangeArrowheads="1"/>
          </p:cNvSpPr>
          <p:nvPr>
            <p:ph type="body" idx="4294967295"/>
          </p:nvPr>
        </p:nvSpPr>
        <p:spPr>
          <a:xfrm>
            <a:off x="228600" y="2057400"/>
            <a:ext cx="8686800" cy="3657600"/>
          </a:xfrm>
        </p:spPr>
        <p:txBody>
          <a:bodyPr/>
          <a:lstStyle/>
          <a:p>
            <a:pPr eaLnBrk="1" hangingPunct="1">
              <a:lnSpc>
                <a:spcPct val="90000"/>
              </a:lnSpc>
            </a:pPr>
            <a:r>
              <a:rPr lang="en-US" sz="2500" b="1" dirty="0" smtClean="0"/>
              <a:t>Technical and Financial Assistance</a:t>
            </a:r>
          </a:p>
          <a:p>
            <a:pPr eaLnBrk="1" hangingPunct="1">
              <a:lnSpc>
                <a:spcPct val="90000"/>
              </a:lnSpc>
            </a:pPr>
            <a:r>
              <a:rPr lang="en-US" sz="2500" b="1" dirty="0" smtClean="0"/>
              <a:t>Farm Bill Title IX Programs </a:t>
            </a:r>
          </a:p>
          <a:p>
            <a:pPr lvl="1" eaLnBrk="1" hangingPunct="1">
              <a:lnSpc>
                <a:spcPct val="90000"/>
              </a:lnSpc>
            </a:pPr>
            <a:r>
              <a:rPr lang="en-US" sz="2000" b="1" dirty="0" smtClean="0"/>
              <a:t>Federal Procurement of </a:t>
            </a:r>
            <a:r>
              <a:rPr lang="en-US" sz="2000" b="1" dirty="0" err="1" smtClean="0"/>
              <a:t>Biobased</a:t>
            </a:r>
            <a:r>
              <a:rPr lang="en-US" sz="2000" b="1" dirty="0" smtClean="0"/>
              <a:t> Products (9002)</a:t>
            </a:r>
          </a:p>
          <a:p>
            <a:pPr lvl="1" eaLnBrk="1" hangingPunct="1">
              <a:lnSpc>
                <a:spcPct val="90000"/>
              </a:lnSpc>
            </a:pPr>
            <a:r>
              <a:rPr lang="en-US" sz="2000" b="1" dirty="0" err="1" smtClean="0"/>
              <a:t>Biorefinery</a:t>
            </a:r>
            <a:r>
              <a:rPr lang="en-US" sz="2000" b="1" dirty="0" smtClean="0"/>
              <a:t> Assistance Program (9003)</a:t>
            </a:r>
          </a:p>
          <a:p>
            <a:pPr lvl="1" eaLnBrk="1" hangingPunct="1">
              <a:lnSpc>
                <a:spcPct val="90000"/>
              </a:lnSpc>
            </a:pPr>
            <a:r>
              <a:rPr lang="en-US" sz="2000" b="1" dirty="0" smtClean="0"/>
              <a:t>Repowering Assistance Program (9004)</a:t>
            </a:r>
          </a:p>
          <a:p>
            <a:pPr lvl="1" eaLnBrk="1" hangingPunct="1">
              <a:lnSpc>
                <a:spcPct val="90000"/>
              </a:lnSpc>
            </a:pPr>
            <a:r>
              <a:rPr lang="en-US" sz="2000" b="1" dirty="0" err="1" smtClean="0"/>
              <a:t>Bioenergy</a:t>
            </a:r>
            <a:r>
              <a:rPr lang="en-US" sz="2000" b="1" dirty="0" smtClean="0"/>
              <a:t> Program for Advanced </a:t>
            </a:r>
            <a:r>
              <a:rPr lang="en-US" sz="2000" b="1" dirty="0" err="1" smtClean="0"/>
              <a:t>Biofuels</a:t>
            </a:r>
            <a:r>
              <a:rPr lang="en-US" sz="2000" b="1" dirty="0" smtClean="0"/>
              <a:t> (9005)</a:t>
            </a:r>
          </a:p>
          <a:p>
            <a:pPr lvl="1" eaLnBrk="1" hangingPunct="1">
              <a:lnSpc>
                <a:spcPct val="90000"/>
              </a:lnSpc>
            </a:pPr>
            <a:r>
              <a:rPr lang="en-US" sz="2000" b="1" dirty="0" smtClean="0"/>
              <a:t>Rural Energy for America Program (REAP - 9007)</a:t>
            </a:r>
          </a:p>
          <a:p>
            <a:pPr lvl="1" eaLnBrk="1" hangingPunct="1">
              <a:lnSpc>
                <a:spcPct val="90000"/>
              </a:lnSpc>
            </a:pPr>
            <a:r>
              <a:rPr lang="en-US" sz="2000" b="1" dirty="0" smtClean="0"/>
              <a:t>Biomass Research and Development (9008)</a:t>
            </a:r>
          </a:p>
          <a:p>
            <a:pPr lvl="1" eaLnBrk="1" hangingPunct="1">
              <a:lnSpc>
                <a:spcPct val="90000"/>
              </a:lnSpc>
            </a:pPr>
            <a:r>
              <a:rPr lang="en-US" sz="2000" b="1" dirty="0" smtClean="0"/>
              <a:t>Biomass Crop Assistance Program (9011)</a:t>
            </a:r>
          </a:p>
          <a:p>
            <a:pPr lvl="1" eaLnBrk="1" hangingPunct="1">
              <a:lnSpc>
                <a:spcPct val="90000"/>
              </a:lnSpc>
            </a:pPr>
            <a:r>
              <a:rPr lang="en-US" sz="2000" b="1" dirty="0" smtClean="0"/>
              <a:t>Community Wood Energy Program (9013)</a:t>
            </a:r>
          </a:p>
          <a:p>
            <a:pPr eaLnBrk="1" hangingPunct="1">
              <a:lnSpc>
                <a:spcPct val="90000"/>
              </a:lnSpc>
            </a:pPr>
            <a:endParaRPr lang="en-US" sz="3000" b="1" dirty="0" smtClean="0"/>
          </a:p>
        </p:txBody>
      </p:sp>
    </p:spTree>
    <p:extLst>
      <p:ext uri="{BB962C8B-B14F-4D97-AF65-F5344CB8AC3E}">
        <p14:creationId xmlns:p14="http://schemas.microsoft.com/office/powerpoint/2010/main" val="19924154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Line 1"/>
          <p:cNvSpPr>
            <a:spLocks noChangeShapeType="1"/>
          </p:cNvSpPr>
          <p:nvPr/>
        </p:nvSpPr>
        <p:spPr bwMode="auto">
          <a:xfrm>
            <a:off x="685800" y="1219201"/>
            <a:ext cx="7620000" cy="1588"/>
          </a:xfrm>
          <a:prstGeom prst="line">
            <a:avLst/>
          </a:prstGeom>
          <a:noFill/>
          <a:ln w="9525">
            <a:solidFill>
              <a:srgbClr val="009999"/>
            </a:solidFill>
            <a:round/>
            <a:headEnd/>
            <a:tailEnd/>
          </a:ln>
        </p:spPr>
        <p:txBody>
          <a:bodyPr lIns="0" tIns="0" rIns="0" bIns="0"/>
          <a:lstStyle/>
          <a:p>
            <a:pPr fontAlgn="base">
              <a:spcBef>
                <a:spcPct val="0"/>
              </a:spcBef>
              <a:spcAft>
                <a:spcPct val="0"/>
              </a:spcAft>
            </a:pPr>
            <a:endParaRPr lang="en-US">
              <a:solidFill>
                <a:srgbClr val="000000"/>
              </a:solidFill>
              <a:ea typeface="ＭＳ Ｐゴシック" pitchFamily="-65" charset="-128"/>
            </a:endParaRPr>
          </a:p>
        </p:txBody>
      </p:sp>
      <p:sp>
        <p:nvSpPr>
          <p:cNvPr id="35843" name="Rectangle 2"/>
          <p:cNvSpPr>
            <a:spLocks noGrp="1" noChangeArrowheads="1"/>
          </p:cNvSpPr>
          <p:nvPr>
            <p:ph type="title"/>
          </p:nvPr>
        </p:nvSpPr>
        <p:spPr bwMode="auto">
          <a:xfrm>
            <a:off x="228600" y="1600200"/>
            <a:ext cx="8686800" cy="1143000"/>
          </a:xfrm>
          <a:noFill/>
          <a:ln>
            <a:miter lim="800000"/>
            <a:headEnd/>
            <a:tailEnd/>
          </a:ln>
        </p:spPr>
        <p:txBody>
          <a:bodyPr vert="horz" wrap="square" lIns="91440" tIns="45720" rIns="81279" bIns="45720" numCol="1" anchor="t" anchorCtr="0" compatLnSpc="1">
            <a:prstTxWarp prst="textNoShape">
              <a:avLst/>
            </a:prstTxWarp>
          </a:bodyPr>
          <a:lstStyle/>
          <a:p>
            <a:pPr eaLnBrk="1" hangingPunct="1"/>
            <a:r>
              <a:rPr lang="en-US" sz="2800" smtClean="0">
                <a:solidFill>
                  <a:srgbClr val="FF0000"/>
                </a:solidFill>
              </a:rPr>
              <a:t>Section 9003 - Biorefinery Assistance Program</a:t>
            </a:r>
            <a:br>
              <a:rPr lang="en-US" sz="2800" smtClean="0">
                <a:solidFill>
                  <a:srgbClr val="FF0000"/>
                </a:solidFill>
              </a:rPr>
            </a:br>
            <a:r>
              <a:rPr lang="en-US" sz="2800" smtClean="0">
                <a:solidFill>
                  <a:srgbClr val="FF0000"/>
                </a:solidFill>
              </a:rPr>
              <a:t> </a:t>
            </a:r>
            <a:r>
              <a:rPr lang="en-US" sz="2800" b="0" smtClean="0">
                <a:solidFill>
                  <a:srgbClr val="FF0000"/>
                </a:solidFill>
              </a:rPr>
              <a:t>I</a:t>
            </a:r>
            <a:r>
              <a:rPr lang="en-US" sz="2400" b="0" smtClean="0">
                <a:solidFill>
                  <a:srgbClr val="FF0000"/>
                </a:solidFill>
              </a:rPr>
              <a:t>nvestments in “First of its kind” commercial production</a:t>
            </a:r>
          </a:p>
        </p:txBody>
      </p:sp>
      <p:sp>
        <p:nvSpPr>
          <p:cNvPr id="35844" name="Rectangle 3"/>
          <p:cNvSpPr>
            <a:spLocks noGrp="1" noChangeArrowheads="1"/>
          </p:cNvSpPr>
          <p:nvPr>
            <p:ph type="body" idx="1"/>
          </p:nvPr>
        </p:nvSpPr>
        <p:spPr>
          <a:xfrm>
            <a:off x="228600" y="2667000"/>
            <a:ext cx="8839200" cy="4114800"/>
          </a:xfrm>
        </p:spPr>
        <p:txBody>
          <a:bodyPr rIns="81279"/>
          <a:lstStyle/>
          <a:p>
            <a:pPr eaLnBrk="1" hangingPunct="1">
              <a:spcBef>
                <a:spcPct val="0"/>
              </a:spcBef>
            </a:pPr>
            <a:r>
              <a:rPr lang="en-US" sz="1900" b="1" dirty="0" smtClean="0"/>
              <a:t>Loan Note Guarantees issued:</a:t>
            </a:r>
            <a:endParaRPr lang="en-US" sz="1900" b="1" dirty="0" smtClean="0">
              <a:ea typeface="ヒラギノ明朝 ProN W6" pitchFamily="-65" charset="-128"/>
            </a:endParaRPr>
          </a:p>
          <a:p>
            <a:pPr marL="782638" lvl="1" eaLnBrk="1" hangingPunct="1"/>
            <a:r>
              <a:rPr lang="en-US" sz="1900" dirty="0" smtClean="0"/>
              <a:t>Sapphire Energy, Inc., New Mexico, $54.5 million </a:t>
            </a:r>
            <a:r>
              <a:rPr lang="en-US" sz="2000" b="1" dirty="0" smtClean="0"/>
              <a:t>REPAID</a:t>
            </a:r>
          </a:p>
          <a:p>
            <a:pPr marL="782638" lvl="1" eaLnBrk="1" hangingPunct="1"/>
            <a:r>
              <a:rPr lang="en-US" sz="1900" dirty="0" smtClean="0"/>
              <a:t>INEOS New Planet </a:t>
            </a:r>
            <a:r>
              <a:rPr lang="en-US" sz="1900" dirty="0" err="1" smtClean="0"/>
              <a:t>BioEnergy</a:t>
            </a:r>
            <a:r>
              <a:rPr lang="en-US" sz="1900" dirty="0" smtClean="0"/>
              <a:t>, Florida, $75 million</a:t>
            </a:r>
          </a:p>
          <a:p>
            <a:pPr eaLnBrk="1" hangingPunct="1"/>
            <a:r>
              <a:rPr lang="en-US" sz="1900" b="1" dirty="0" smtClean="0"/>
              <a:t>Conditional Commitments awarded:</a:t>
            </a:r>
            <a:endParaRPr lang="en-US" sz="1900" b="1" dirty="0" smtClean="0">
              <a:ea typeface="ヒラギノ明朝 ProN W6" pitchFamily="-65" charset="-128"/>
            </a:endParaRPr>
          </a:p>
          <a:p>
            <a:pPr marL="782638" lvl="1" eaLnBrk="1" hangingPunct="1"/>
            <a:r>
              <a:rPr lang="en-US" sz="1900" dirty="0" err="1" smtClean="0"/>
              <a:t>Enerkem</a:t>
            </a:r>
            <a:r>
              <a:rPr lang="en-US" sz="1900" dirty="0" smtClean="0"/>
              <a:t> Corporation, Mississippi, $80 million</a:t>
            </a:r>
          </a:p>
          <a:p>
            <a:pPr marL="782638" lvl="1" eaLnBrk="1" hangingPunct="1"/>
            <a:r>
              <a:rPr lang="en-US" sz="1900" dirty="0" err="1" smtClean="0"/>
              <a:t>Zeachem</a:t>
            </a:r>
            <a:r>
              <a:rPr lang="en-US" sz="1900" dirty="0" smtClean="0"/>
              <a:t>, Oregon, $232.5 million</a:t>
            </a:r>
          </a:p>
          <a:p>
            <a:pPr marL="782638" lvl="1" eaLnBrk="1" hangingPunct="1"/>
            <a:r>
              <a:rPr lang="en-US" sz="1900" dirty="0" err="1" smtClean="0"/>
              <a:t>Fiberight</a:t>
            </a:r>
            <a:r>
              <a:rPr lang="en-US" sz="1900" dirty="0" smtClean="0"/>
              <a:t>, Iowa, $25 million</a:t>
            </a:r>
          </a:p>
          <a:p>
            <a:pPr marL="782638" lvl="1" eaLnBrk="1" hangingPunct="1"/>
            <a:r>
              <a:rPr lang="en-US" sz="1900" dirty="0" smtClean="0"/>
              <a:t>Fulcrum Sierra </a:t>
            </a:r>
            <a:r>
              <a:rPr lang="en-US" sz="1900" dirty="0" err="1" smtClean="0"/>
              <a:t>Biofuels</a:t>
            </a:r>
            <a:r>
              <a:rPr lang="en-US" sz="1900" dirty="0" smtClean="0"/>
              <a:t>, Nevada, $105 million</a:t>
            </a:r>
          </a:p>
          <a:p>
            <a:pPr marL="782638" lvl="1" eaLnBrk="1" hangingPunct="1"/>
            <a:r>
              <a:rPr lang="en-US" sz="1900" dirty="0" err="1" smtClean="0"/>
              <a:t>Chemtex</a:t>
            </a:r>
            <a:r>
              <a:rPr lang="en-US" sz="1900" dirty="0" smtClean="0"/>
              <a:t>, North Carolina, $99 million</a:t>
            </a:r>
          </a:p>
        </p:txBody>
      </p:sp>
      <p:pic>
        <p:nvPicPr>
          <p:cNvPr id="35845" name="Picture 5"/>
          <p:cNvPicPr>
            <a:picLocks noChangeArrowheads="1"/>
          </p:cNvPicPr>
          <p:nvPr/>
        </p:nvPicPr>
        <p:blipFill>
          <a:blip r:embed="rId2" cstate="print"/>
          <a:srcRect/>
          <a:stretch>
            <a:fillRect/>
          </a:stretch>
        </p:blipFill>
        <p:spPr bwMode="auto">
          <a:xfrm>
            <a:off x="7610477" y="4953001"/>
            <a:ext cx="1209675" cy="1581151"/>
          </a:xfrm>
          <a:prstGeom prst="rect">
            <a:avLst/>
          </a:prstGeom>
          <a:noFill/>
          <a:ln w="9525">
            <a:noFill/>
            <a:miter lim="800000"/>
            <a:headEnd/>
            <a:tailEnd/>
          </a:ln>
        </p:spPr>
      </p:pic>
    </p:spTree>
    <p:extLst>
      <p:ext uri="{BB962C8B-B14F-4D97-AF65-F5344CB8AC3E}">
        <p14:creationId xmlns:p14="http://schemas.microsoft.com/office/powerpoint/2010/main" val="197187258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1447800"/>
            <a:ext cx="8229600" cy="685800"/>
          </a:xfrm>
          <a:prstGeom prst="rect">
            <a:avLst/>
          </a:prstGeom>
          <a:noFill/>
          <a:ln>
            <a:miter lim="800000"/>
            <a:headEnd/>
            <a:tailEnd/>
          </a:ln>
        </p:spPr>
        <p:txBody>
          <a:bodyPr/>
          <a:lstStyle/>
          <a:p>
            <a:pPr algn="ctr" eaLnBrk="1" hangingPunct="1"/>
            <a:r>
              <a:rPr lang="en-US" sz="4000" dirty="0" smtClean="0">
                <a:solidFill>
                  <a:srgbClr val="FF0000"/>
                </a:solidFill>
              </a:rPr>
              <a:t>USDA Partnerships</a:t>
            </a:r>
            <a:endParaRPr lang="en-US" sz="4000" dirty="0" smtClean="0"/>
          </a:p>
        </p:txBody>
      </p:sp>
      <p:sp>
        <p:nvSpPr>
          <p:cNvPr id="4" name="Content Placeholder 2"/>
          <p:cNvSpPr txBox="1">
            <a:spLocks/>
          </p:cNvSpPr>
          <p:nvPr/>
        </p:nvSpPr>
        <p:spPr>
          <a:xfrm>
            <a:off x="457200" y="1600200"/>
            <a:ext cx="8229600" cy="5562600"/>
          </a:xfrm>
          <a:prstGeom prst="rect">
            <a:avLst/>
          </a:prstGeom>
        </p:spPr>
        <p:txBody>
          <a:bodyPr>
            <a:noAutofit/>
          </a:bodyPr>
          <a:lstStyle/>
          <a:p>
            <a:pPr eaLnBrk="0" fontAlgn="base" hangingPunct="0">
              <a:spcAft>
                <a:spcPct val="0"/>
              </a:spcAft>
              <a:defRPr/>
            </a:pPr>
            <a:endParaRPr lang="en-US" sz="2200" b="1" i="1" kern="0" dirty="0" smtClean="0">
              <a:solidFill>
                <a:srgbClr val="000000"/>
              </a:solidFill>
              <a:ea typeface="ＭＳ Ｐゴシック" pitchFamily="-65" charset="-128"/>
            </a:endParaRPr>
          </a:p>
          <a:p>
            <a:pPr eaLnBrk="0" fontAlgn="base" hangingPunct="0">
              <a:spcAft>
                <a:spcPct val="0"/>
              </a:spcAft>
              <a:defRPr/>
            </a:pPr>
            <a:endParaRPr lang="en-US" sz="2200" b="1" i="1" kern="0" dirty="0" smtClean="0">
              <a:solidFill>
                <a:srgbClr val="000000"/>
              </a:solidFill>
              <a:ea typeface="ＭＳ Ｐゴシック" pitchFamily="-65" charset="-128"/>
            </a:endParaRPr>
          </a:p>
          <a:p>
            <a:pPr eaLnBrk="0" fontAlgn="base" hangingPunct="0">
              <a:spcAft>
                <a:spcPct val="0"/>
              </a:spcAft>
              <a:defRPr/>
            </a:pPr>
            <a:r>
              <a:rPr lang="en-US" sz="2200" b="1" i="1" kern="0" dirty="0" smtClean="0">
                <a:solidFill>
                  <a:srgbClr val="000000"/>
                </a:solidFill>
                <a:ea typeface="ＭＳ Ｐゴシック" pitchFamily="-65" charset="-128"/>
              </a:rPr>
              <a:t>Defense Production Act</a:t>
            </a:r>
          </a:p>
          <a:p>
            <a:pPr eaLnBrk="0" fontAlgn="base" hangingPunct="0">
              <a:spcAft>
                <a:spcPct val="0"/>
              </a:spcAft>
              <a:defRPr/>
            </a:pPr>
            <a:r>
              <a:rPr lang="en-US" sz="2200" b="1" i="1" kern="0" dirty="0" smtClean="0">
                <a:solidFill>
                  <a:srgbClr val="000000"/>
                </a:solidFill>
                <a:ea typeface="ＭＳ Ｐゴシック" pitchFamily="-65" charset="-128"/>
              </a:rPr>
              <a:t>Farm to Fleet Program </a:t>
            </a:r>
          </a:p>
          <a:p>
            <a:pPr eaLnBrk="0" fontAlgn="base" hangingPunct="0">
              <a:spcAft>
                <a:spcPct val="0"/>
              </a:spcAft>
              <a:defRPr/>
            </a:pPr>
            <a:r>
              <a:rPr lang="en-US" sz="2200" b="1" i="1" kern="0" dirty="0" smtClean="0">
                <a:solidFill>
                  <a:srgbClr val="000000"/>
                </a:solidFill>
                <a:ea typeface="ＭＳ Ｐゴシック" pitchFamily="-65" charset="-128"/>
              </a:rPr>
              <a:t>Biomass research and Development Initiative</a:t>
            </a:r>
          </a:p>
          <a:p>
            <a:pPr marL="338138" indent="-217488" eaLnBrk="0" fontAlgn="base" hangingPunct="0">
              <a:spcAft>
                <a:spcPct val="0"/>
              </a:spcAft>
              <a:buFontTx/>
              <a:buChar char="•"/>
              <a:defRPr/>
            </a:pPr>
            <a:r>
              <a:rPr lang="en-US" sz="2200" b="1" kern="0" dirty="0">
                <a:solidFill>
                  <a:srgbClr val="000000"/>
                </a:solidFill>
                <a:ea typeface="ＭＳ Ｐゴシック" pitchFamily="-65" charset="-128"/>
              </a:rPr>
              <a:t>	Joint USDA/DOE initiative (BRDI) $</a:t>
            </a:r>
            <a:r>
              <a:rPr lang="en-US" sz="2200" b="1" kern="0" dirty="0" smtClean="0">
                <a:solidFill>
                  <a:srgbClr val="000000"/>
                </a:solidFill>
                <a:ea typeface="ＭＳ Ｐゴシック" pitchFamily="-65" charset="-128"/>
              </a:rPr>
              <a:t>40M</a:t>
            </a:r>
          </a:p>
          <a:p>
            <a:pPr eaLnBrk="0" fontAlgn="base" hangingPunct="0">
              <a:spcAft>
                <a:spcPct val="0"/>
              </a:spcAft>
              <a:defRPr/>
            </a:pPr>
            <a:r>
              <a:rPr lang="en-US" sz="2200" b="1" i="1" kern="0" dirty="0" smtClean="0">
                <a:solidFill>
                  <a:srgbClr val="000000"/>
                </a:solidFill>
                <a:ea typeface="ＭＳ Ｐゴシック" pitchFamily="-65" charset="-128"/>
              </a:rPr>
              <a:t>Interagency Groups</a:t>
            </a:r>
          </a:p>
          <a:p>
            <a:pPr marL="338138" indent="-217488" eaLnBrk="0" fontAlgn="base" hangingPunct="0">
              <a:spcAft>
                <a:spcPct val="0"/>
              </a:spcAft>
              <a:buFontTx/>
              <a:buChar char="•"/>
              <a:defRPr/>
            </a:pPr>
            <a:r>
              <a:rPr lang="en-US" sz="2200" b="1" kern="0" dirty="0" smtClean="0">
                <a:solidFill>
                  <a:srgbClr val="000000"/>
                </a:solidFill>
                <a:ea typeface="ＭＳ Ｐゴシック" pitchFamily="-65" charset="-128"/>
              </a:rPr>
              <a:t>Interagency Working Group on Alternative Fuels</a:t>
            </a:r>
          </a:p>
          <a:p>
            <a:pPr marL="738188" lvl="1" indent="-217488" eaLnBrk="0" fontAlgn="base" hangingPunct="0">
              <a:spcAft>
                <a:spcPct val="0"/>
              </a:spcAft>
              <a:buFontTx/>
              <a:buChar char="–"/>
              <a:defRPr/>
            </a:pPr>
            <a:r>
              <a:rPr lang="en-US" sz="2200" b="1" i="1" kern="0" dirty="0" smtClean="0">
                <a:solidFill>
                  <a:srgbClr val="000000"/>
                </a:solidFill>
                <a:ea typeface="ＭＳ Ｐゴシック" pitchFamily="-65" charset="-128"/>
              </a:rPr>
              <a:t>DOE</a:t>
            </a:r>
          </a:p>
          <a:p>
            <a:pPr marL="738188" lvl="1" indent="-217488" eaLnBrk="0" fontAlgn="base" hangingPunct="0">
              <a:spcAft>
                <a:spcPct val="0"/>
              </a:spcAft>
              <a:buFontTx/>
              <a:buChar char="–"/>
              <a:defRPr/>
            </a:pPr>
            <a:r>
              <a:rPr lang="en-US" sz="2200" b="1" i="1" kern="0" dirty="0" smtClean="0">
                <a:solidFill>
                  <a:srgbClr val="000000"/>
                </a:solidFill>
                <a:ea typeface="ＭＳ Ｐゴシック" pitchFamily="-65" charset="-128"/>
              </a:rPr>
              <a:t>FAA</a:t>
            </a:r>
          </a:p>
          <a:p>
            <a:pPr marL="738188" lvl="1" indent="-217488" eaLnBrk="0" fontAlgn="base" hangingPunct="0">
              <a:spcAft>
                <a:spcPct val="0"/>
              </a:spcAft>
              <a:buFontTx/>
              <a:buChar char="–"/>
              <a:defRPr/>
            </a:pPr>
            <a:r>
              <a:rPr lang="en-US" sz="2200" b="1" i="1" kern="0" dirty="0" smtClean="0">
                <a:solidFill>
                  <a:srgbClr val="000000"/>
                </a:solidFill>
                <a:ea typeface="ＭＳ Ｐゴシック" pitchFamily="-65" charset="-128"/>
              </a:rPr>
              <a:t>EPA</a:t>
            </a:r>
            <a:endParaRPr lang="en-US" sz="2200" b="1" kern="0" dirty="0" smtClean="0">
              <a:solidFill>
                <a:srgbClr val="000000"/>
              </a:solidFill>
              <a:ea typeface="ＭＳ Ｐゴシック" pitchFamily="-65" charset="-128"/>
            </a:endParaRPr>
          </a:p>
        </p:txBody>
      </p:sp>
    </p:spTree>
    <p:extLst>
      <p:ext uri="{BB962C8B-B14F-4D97-AF65-F5344CB8AC3E}">
        <p14:creationId xmlns:p14="http://schemas.microsoft.com/office/powerpoint/2010/main" val="2711160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bwMode="auto">
          <a:xfrm>
            <a:off x="457200" y="1447800"/>
            <a:ext cx="8229600" cy="685800"/>
          </a:xfrm>
          <a:prstGeom prst="rect">
            <a:avLst/>
          </a:prstGeom>
          <a:noFill/>
          <a:ln>
            <a:miter lim="800000"/>
            <a:headEnd/>
            <a:tailEnd/>
          </a:ln>
        </p:spPr>
        <p:txBody>
          <a:bodyPr/>
          <a:lstStyle/>
          <a:p>
            <a:pPr algn="ctr" eaLnBrk="1" hangingPunct="1"/>
            <a:r>
              <a:rPr lang="en-US" sz="4000" dirty="0" smtClean="0">
                <a:solidFill>
                  <a:srgbClr val="FF0000"/>
                </a:solidFill>
              </a:rPr>
              <a:t>USDA Partnerships - continued</a:t>
            </a:r>
            <a:endParaRPr lang="en-US" sz="4000" dirty="0" smtClean="0"/>
          </a:p>
        </p:txBody>
      </p:sp>
      <p:sp>
        <p:nvSpPr>
          <p:cNvPr id="4" name="Content Placeholder 2"/>
          <p:cNvSpPr txBox="1">
            <a:spLocks/>
          </p:cNvSpPr>
          <p:nvPr/>
        </p:nvSpPr>
        <p:spPr>
          <a:xfrm>
            <a:off x="457200" y="1600200"/>
            <a:ext cx="8229600" cy="5562600"/>
          </a:xfrm>
          <a:prstGeom prst="rect">
            <a:avLst/>
          </a:prstGeom>
        </p:spPr>
        <p:txBody>
          <a:bodyPr>
            <a:noAutofit/>
          </a:bodyPr>
          <a:lstStyle/>
          <a:p>
            <a:pPr eaLnBrk="0" fontAlgn="base" hangingPunct="0">
              <a:spcAft>
                <a:spcPct val="0"/>
              </a:spcAft>
              <a:defRPr/>
            </a:pPr>
            <a:endParaRPr lang="en-US" sz="2200" b="1" i="1" kern="0" dirty="0" smtClean="0">
              <a:solidFill>
                <a:srgbClr val="000000"/>
              </a:solidFill>
              <a:ea typeface="ＭＳ Ｐゴシック" pitchFamily="-65" charset="-128"/>
            </a:endParaRPr>
          </a:p>
          <a:p>
            <a:pPr eaLnBrk="0" fontAlgn="base" hangingPunct="0">
              <a:spcAft>
                <a:spcPct val="0"/>
              </a:spcAft>
              <a:defRPr/>
            </a:pPr>
            <a:endParaRPr lang="en-US" sz="2200" b="1" i="1" kern="0" dirty="0" smtClean="0">
              <a:solidFill>
                <a:srgbClr val="000000"/>
              </a:solidFill>
              <a:ea typeface="ＭＳ Ｐゴシック" pitchFamily="-65" charset="-128"/>
            </a:endParaRPr>
          </a:p>
          <a:p>
            <a:pPr eaLnBrk="0" fontAlgn="base" hangingPunct="0">
              <a:spcBef>
                <a:spcPts val="600"/>
              </a:spcBef>
              <a:spcAft>
                <a:spcPct val="0"/>
              </a:spcAft>
              <a:defRPr/>
            </a:pPr>
            <a:r>
              <a:rPr lang="en-US" sz="2200" b="1" i="1" kern="0" dirty="0" smtClean="0">
                <a:solidFill>
                  <a:srgbClr val="000000"/>
                </a:solidFill>
                <a:ea typeface="ＭＳ Ｐゴシック" pitchFamily="-65" charset="-128"/>
              </a:rPr>
              <a:t>Public-private partnerships</a:t>
            </a:r>
          </a:p>
          <a:p>
            <a:pPr eaLnBrk="0" fontAlgn="base" hangingPunct="0">
              <a:spcBef>
                <a:spcPts val="600"/>
              </a:spcBef>
              <a:spcAft>
                <a:spcPct val="0"/>
              </a:spcAft>
              <a:defRPr/>
            </a:pPr>
            <a:endParaRPr lang="en-US" sz="2200" b="1" i="1" kern="0" dirty="0" smtClean="0">
              <a:solidFill>
                <a:srgbClr val="000000"/>
              </a:solidFill>
              <a:ea typeface="ＭＳ Ｐゴシック" pitchFamily="-65" charset="-128"/>
            </a:endParaRPr>
          </a:p>
          <a:p>
            <a:pPr marL="338138" indent="-217488" eaLnBrk="0" fontAlgn="base" hangingPunct="0">
              <a:spcAft>
                <a:spcPct val="0"/>
              </a:spcAft>
              <a:buFontTx/>
              <a:buChar char="•"/>
              <a:defRPr/>
            </a:pPr>
            <a:r>
              <a:rPr lang="en-US" sz="2200" b="1" kern="0" dirty="0" smtClean="0">
                <a:solidFill>
                  <a:srgbClr val="000000"/>
                </a:solidFill>
                <a:ea typeface="ＭＳ Ｐゴシック" pitchFamily="-65" charset="-128"/>
              </a:rPr>
              <a:t>Farm to Fly Initiatives (V1 and F2F2)</a:t>
            </a:r>
          </a:p>
          <a:p>
            <a:pPr marL="338138" indent="-217488" eaLnBrk="0" fontAlgn="base" hangingPunct="0">
              <a:spcAft>
                <a:spcPct val="0"/>
              </a:spcAft>
              <a:buFontTx/>
              <a:buChar char="•"/>
              <a:defRPr/>
            </a:pPr>
            <a:r>
              <a:rPr lang="en-US" sz="2200" b="1" kern="0" dirty="0" smtClean="0">
                <a:solidFill>
                  <a:srgbClr val="000000"/>
                </a:solidFill>
                <a:ea typeface="ＭＳ Ｐゴシック" pitchFamily="-65" charset="-128"/>
              </a:rPr>
              <a:t>CAAFI – Commercial Aviation Alternative Fuels Initiative</a:t>
            </a:r>
          </a:p>
          <a:p>
            <a:pPr marL="338138" indent="-217488" eaLnBrk="0" fontAlgn="base" hangingPunct="0">
              <a:spcAft>
                <a:spcPct val="0"/>
              </a:spcAft>
              <a:buFontTx/>
              <a:buChar char="•"/>
              <a:defRPr/>
            </a:pPr>
            <a:r>
              <a:rPr lang="en-US" sz="2200" b="1" kern="0" dirty="0" smtClean="0">
                <a:solidFill>
                  <a:srgbClr val="000000"/>
                </a:solidFill>
                <a:ea typeface="ＭＳ Ｐゴシック" pitchFamily="-65" charset="-128"/>
              </a:rPr>
              <a:t>MASBI – Midwest Aviation Sustainable </a:t>
            </a:r>
            <a:r>
              <a:rPr lang="en-US" sz="2200" b="1" kern="0" dirty="0" err="1" smtClean="0">
                <a:solidFill>
                  <a:srgbClr val="000000"/>
                </a:solidFill>
                <a:ea typeface="ＭＳ Ｐゴシック" pitchFamily="-65" charset="-128"/>
              </a:rPr>
              <a:t>Biofuels</a:t>
            </a:r>
            <a:r>
              <a:rPr lang="en-US" sz="2200" b="1" kern="0" dirty="0" smtClean="0">
                <a:solidFill>
                  <a:srgbClr val="000000"/>
                </a:solidFill>
                <a:ea typeface="ＭＳ Ｐゴシック" pitchFamily="-65" charset="-128"/>
              </a:rPr>
              <a:t> Initiative</a:t>
            </a:r>
          </a:p>
        </p:txBody>
      </p:sp>
    </p:spTree>
    <p:extLst>
      <p:ext uri="{BB962C8B-B14F-4D97-AF65-F5344CB8AC3E}">
        <p14:creationId xmlns:p14="http://schemas.microsoft.com/office/powerpoint/2010/main" val="2982821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381000" y="2971800"/>
            <a:ext cx="8229600" cy="838200"/>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10000" smtClean="0">
                <a:solidFill>
                  <a:srgbClr val="FF0000"/>
                </a:solidFill>
              </a:rPr>
              <a:t>THANK YOU</a:t>
            </a:r>
          </a:p>
        </p:txBody>
      </p:sp>
    </p:spTree>
    <p:extLst>
      <p:ext uri="{BB962C8B-B14F-4D97-AF65-F5344CB8AC3E}">
        <p14:creationId xmlns:p14="http://schemas.microsoft.com/office/powerpoint/2010/main" val="3301917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1205587"/>
            <a:ext cx="9144000" cy="7358484"/>
          </a:xfrm>
          <a:prstGeom prst="rect">
            <a:avLst/>
          </a:prstGeom>
          <a:noFill/>
          <a:ln w="9525">
            <a:noFill/>
            <a:miter lim="800000"/>
            <a:headEnd/>
            <a:tailEnd/>
          </a:ln>
        </p:spPr>
      </p:pic>
      <p:sp>
        <p:nvSpPr>
          <p:cNvPr id="17" name="Text Box 7"/>
          <p:cNvSpPr txBox="1">
            <a:spLocks noChangeArrowheads="1"/>
          </p:cNvSpPr>
          <p:nvPr/>
        </p:nvSpPr>
        <p:spPr bwMode="auto">
          <a:xfrm>
            <a:off x="228600" y="5397499"/>
            <a:ext cx="1357312"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Produced by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8" y="5666870"/>
            <a:ext cx="1279525" cy="302137"/>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77800"/>
            <a:ext cx="2667000" cy="12954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00CCFF"/>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CAAFI 2014</a:t>
            </a:r>
            <a:endParaRPr lang="en-US" sz="2400" b="1" dirty="0" smtClean="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G</a:t>
            </a:r>
            <a:r>
              <a:rPr kumimoji="0" lang="en-US" sz="2400" b="1" i="0" u="none" strike="noStrike" cap="none" normalizeH="0" baseline="0" dirty="0" smtClean="0">
                <a:ln>
                  <a:noFill/>
                </a:ln>
                <a:latin typeface="Arial" pitchFamily="34" charset="0"/>
                <a:cs typeface="Arial" pitchFamily="34" charset="0"/>
              </a:rPr>
              <a:t>eneral Meeting</a:t>
            </a: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8237"/>
            <a:ext cx="1981200" cy="1715163"/>
          </a:xfrm>
          <a:prstGeom prst="rect">
            <a:avLst/>
          </a:prstGeom>
        </p:spPr>
      </p:pic>
      <p:sp>
        <p:nvSpPr>
          <p:cNvPr id="2" name="TextBox 1"/>
          <p:cNvSpPr txBox="1"/>
          <p:nvPr/>
        </p:nvSpPr>
        <p:spPr>
          <a:xfrm>
            <a:off x="457200" y="2108203"/>
            <a:ext cx="5105400" cy="1138773"/>
          </a:xfrm>
          <a:prstGeom prst="rect">
            <a:avLst/>
          </a:prstGeom>
          <a:noFill/>
        </p:spPr>
        <p:txBody>
          <a:bodyPr wrap="square" rtlCol="0">
            <a:spAutoFit/>
          </a:bodyPr>
          <a:lstStyle/>
          <a:p>
            <a:r>
              <a:rPr lang="en-US" sz="4400" dirty="0"/>
              <a:t>Jonathan Male, </a:t>
            </a:r>
            <a:endParaRPr lang="en-US" sz="4400" dirty="0" smtClean="0"/>
          </a:p>
          <a:p>
            <a:r>
              <a:rPr lang="en-US" sz="2400" dirty="0" smtClean="0"/>
              <a:t>Deputy Director, BETO, DOE</a:t>
            </a:r>
            <a:endParaRPr lang="en-US" sz="2400" dirty="0"/>
          </a:p>
        </p:txBody>
      </p:sp>
    </p:spTree>
    <p:extLst>
      <p:ext uri="{BB962C8B-B14F-4D97-AF65-F5344CB8AC3E}">
        <p14:creationId xmlns:p14="http://schemas.microsoft.com/office/powerpoint/2010/main" val="524791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3886202"/>
            <a:ext cx="4800600" cy="526785"/>
          </a:xfrm>
        </p:spPr>
        <p:txBody>
          <a:bodyPr/>
          <a:lstStyle/>
          <a:p>
            <a:pPr>
              <a:spcAft>
                <a:spcPts val="1200"/>
              </a:spcAft>
            </a:pPr>
            <a:r>
              <a:rPr lang="en-US" b="1" dirty="0" smtClean="0">
                <a:latin typeface="+mn-lt"/>
                <a:cs typeface="Arial" panose="020B0604020202020204" pitchFamily="34" charset="0"/>
              </a:rPr>
              <a:t>Commercial Aviation Alternative Fuels Initiative General Meeting</a:t>
            </a:r>
          </a:p>
          <a:p>
            <a:r>
              <a:rPr lang="en-US" b="1" dirty="0" smtClean="0">
                <a:latin typeface="+mn-lt"/>
                <a:cs typeface="Arial" panose="020B0604020202020204" pitchFamily="34" charset="0"/>
              </a:rPr>
              <a:t>January 28</a:t>
            </a:r>
            <a:r>
              <a:rPr lang="en-US" b="1" baseline="30000" dirty="0" smtClean="0">
                <a:latin typeface="+mn-lt"/>
                <a:cs typeface="Arial" panose="020B0604020202020204" pitchFamily="34" charset="0"/>
              </a:rPr>
              <a:t>th</a:t>
            </a:r>
            <a:r>
              <a:rPr lang="en-US" b="1" dirty="0" smtClean="0">
                <a:latin typeface="+mn-lt"/>
                <a:cs typeface="Arial" panose="020B0604020202020204" pitchFamily="34" charset="0"/>
              </a:rPr>
              <a:t>, 2013 </a:t>
            </a: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2"/>
          </p:nvPr>
        </p:nvSpPr>
        <p:spPr/>
        <p:txBody>
          <a:bodyPr/>
          <a:lstStyle/>
          <a:p>
            <a:r>
              <a:rPr lang="en-US" dirty="0" smtClean="0">
                <a:latin typeface="+mn-lt"/>
                <a:cs typeface="Arial" panose="020B0604020202020204" pitchFamily="34" charset="0"/>
              </a:rPr>
              <a:t>Jonathan L. Male</a:t>
            </a:r>
          </a:p>
          <a:p>
            <a:endParaRPr lang="en-US" dirty="0" smtClean="0">
              <a:latin typeface="Arial" panose="020B0604020202020204" pitchFamily="34" charset="0"/>
              <a:cs typeface="Arial" panose="020B0604020202020204" pitchFamily="34" charset="0"/>
            </a:endParaRPr>
          </a:p>
          <a:p>
            <a:r>
              <a:rPr lang="en-US" dirty="0" smtClean="0">
                <a:latin typeface="+mn-lt"/>
                <a:cs typeface="Arial" panose="020B0604020202020204" pitchFamily="34" charset="0"/>
              </a:rPr>
              <a:t>Director, Bioenergy Technologies Office  </a:t>
            </a:r>
            <a:endParaRPr lang="en-US" dirty="0">
              <a:latin typeface="+mn-lt"/>
              <a:cs typeface="Arial" panose="020B0604020202020204" pitchFamily="34" charset="0"/>
            </a:endParaRPr>
          </a:p>
        </p:txBody>
      </p:sp>
      <p:sp>
        <p:nvSpPr>
          <p:cNvPr id="5" name="Text Placeholder 4"/>
          <p:cNvSpPr>
            <a:spLocks noGrp="1"/>
          </p:cNvSpPr>
          <p:nvPr>
            <p:ph type="body" sz="quarter" idx="13"/>
          </p:nvPr>
        </p:nvSpPr>
        <p:spPr>
          <a:xfrm>
            <a:off x="5715000" y="4267200"/>
            <a:ext cx="3200400" cy="457200"/>
          </a:xfrm>
        </p:spPr>
        <p:txBody>
          <a:bodyPr/>
          <a:lstStyle/>
          <a:p>
            <a:r>
              <a:rPr lang="en-US"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35376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76200" y="0"/>
            <a:ext cx="5715000" cy="914400"/>
          </a:xfrm>
        </p:spPr>
        <p:txBody>
          <a:bodyPr>
            <a:normAutofit/>
          </a:bodyPr>
          <a:lstStyle/>
          <a:p>
            <a:r>
              <a:rPr lang="en-US" sz="2800" b="1" dirty="0" smtClean="0">
                <a:solidFill>
                  <a:schemeClr val="tx1">
                    <a:lumMod val="50000"/>
                  </a:schemeClr>
                </a:solidFill>
                <a:latin typeface="+mn-lt"/>
              </a:rPr>
              <a:t>The Clean Energy Race: In It to Win It</a:t>
            </a:r>
            <a:endParaRPr lang="en-US" sz="2800" b="1" dirty="0">
              <a:solidFill>
                <a:schemeClr val="tx1">
                  <a:lumMod val="50000"/>
                </a:schemeClr>
              </a:solidFill>
              <a:latin typeface="+mn-lt"/>
            </a:endParaRPr>
          </a:p>
        </p:txBody>
      </p:sp>
      <p:sp>
        <p:nvSpPr>
          <p:cNvPr id="7" name="TextBox 6"/>
          <p:cNvSpPr txBox="1"/>
          <p:nvPr/>
        </p:nvSpPr>
        <p:spPr>
          <a:xfrm>
            <a:off x="555654" y="1290799"/>
            <a:ext cx="4436524" cy="4678204"/>
          </a:xfrm>
          <a:prstGeom prst="rect">
            <a:avLst/>
          </a:prstGeom>
          <a:noFill/>
        </p:spPr>
        <p:txBody>
          <a:bodyPr wrap="square" rtlCol="0" anchor="ctr">
            <a:spAutoFit/>
          </a:bodyPr>
          <a:lstStyle/>
          <a:p>
            <a:pPr marL="0" lvl="1" algn="ctr">
              <a:defRPr/>
            </a:pPr>
            <a:r>
              <a:rPr lang="en-US" sz="2400" b="1" kern="0" dirty="0">
                <a:solidFill>
                  <a:srgbClr val="060606"/>
                </a:solidFill>
              </a:rPr>
              <a:t>“The path towards sustainable energy sources will be long and sometimes difficult. </a:t>
            </a:r>
            <a:r>
              <a:rPr lang="en-US" sz="2400" b="1" kern="0" dirty="0" smtClean="0">
                <a:solidFill>
                  <a:srgbClr val="060606"/>
                </a:solidFill>
              </a:rPr>
              <a:t> But </a:t>
            </a:r>
            <a:r>
              <a:rPr lang="en-US" sz="2400" b="1" kern="0" dirty="0">
                <a:solidFill>
                  <a:srgbClr val="060606"/>
                </a:solidFill>
              </a:rPr>
              <a:t>America cannot resist this transition, we must lead it. We cannot cede to other nations the technology that will power new jobs and new industries, we must claim its </a:t>
            </a:r>
            <a:r>
              <a:rPr lang="en-US" sz="2400" b="1" kern="0" dirty="0" smtClean="0">
                <a:solidFill>
                  <a:srgbClr val="060606"/>
                </a:solidFill>
              </a:rPr>
              <a:t>promise…”</a:t>
            </a:r>
          </a:p>
          <a:p>
            <a:pPr marL="0" lvl="1" algn="ctr">
              <a:defRPr/>
            </a:pPr>
            <a:endParaRPr lang="en-US" b="1" kern="0" dirty="0">
              <a:solidFill>
                <a:srgbClr val="060606"/>
              </a:solidFill>
            </a:endParaRPr>
          </a:p>
          <a:p>
            <a:pPr marL="0" lvl="1" algn="ctr">
              <a:defRPr/>
            </a:pPr>
            <a:r>
              <a:rPr lang="en-US" sz="1600" b="1" kern="0" dirty="0" smtClean="0">
                <a:solidFill>
                  <a:srgbClr val="060606"/>
                </a:solidFill>
              </a:rPr>
              <a:t>-</a:t>
            </a:r>
            <a:r>
              <a:rPr lang="en-US" sz="1600" kern="0" dirty="0" smtClean="0">
                <a:solidFill>
                  <a:srgbClr val="060606"/>
                </a:solidFill>
              </a:rPr>
              <a:t>President Obama, Inaugural Address, January 21, 2013</a:t>
            </a:r>
          </a:p>
          <a:p>
            <a:pPr marL="0" lvl="1" algn="ctr">
              <a:defRPr/>
            </a:pPr>
            <a:endParaRPr lang="en-US" sz="1600" b="1" kern="0" dirty="0">
              <a:solidFill>
                <a:srgbClr val="060606"/>
              </a:solidFill>
            </a:endParaRPr>
          </a:p>
          <a:p>
            <a:pPr marL="0" lvl="1" algn="ctr">
              <a:defRPr/>
            </a:pPr>
            <a:endParaRPr lang="en-US" sz="1600" b="1" kern="0" dirty="0">
              <a:solidFill>
                <a:srgbClr val="060606"/>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7331" r="27002"/>
          <a:stretch/>
        </p:blipFill>
        <p:spPr>
          <a:xfrm>
            <a:off x="5305028" y="842696"/>
            <a:ext cx="3511599" cy="5126307"/>
          </a:xfrm>
          <a:prstGeom prst="rect">
            <a:avLst/>
          </a:prstGeom>
        </p:spPr>
      </p:pic>
      <p:sp>
        <p:nvSpPr>
          <p:cNvPr id="9" name="Rectangle 8"/>
          <p:cNvSpPr/>
          <p:nvPr/>
        </p:nvSpPr>
        <p:spPr>
          <a:xfrm>
            <a:off x="5305028" y="5969002"/>
            <a:ext cx="3304329" cy="261610"/>
          </a:xfrm>
          <a:prstGeom prst="rect">
            <a:avLst/>
          </a:prstGeom>
        </p:spPr>
        <p:txBody>
          <a:bodyPr wrap="square">
            <a:spAutoFit/>
          </a:bodyPr>
          <a:lstStyle/>
          <a:p>
            <a:pPr>
              <a:spcBef>
                <a:spcPct val="20000"/>
              </a:spcBef>
              <a:defRPr/>
            </a:pPr>
            <a:r>
              <a:rPr lang="en-US" sz="1100" kern="0" dirty="0">
                <a:solidFill>
                  <a:srgbClr val="000000"/>
                </a:solidFill>
              </a:rPr>
              <a:t>Official White House Photo by Lawrence Jackson</a:t>
            </a:r>
            <a:endParaRPr lang="en-US" sz="1100" b="1" kern="0" dirty="0">
              <a:solidFill>
                <a:srgbClr val="000000"/>
              </a:solidFill>
              <a:cs typeface="Gotham Light" pitchFamily="50" charset="0"/>
            </a:endParaRPr>
          </a:p>
        </p:txBody>
      </p:sp>
    </p:spTree>
    <p:extLst>
      <p:ext uri="{BB962C8B-B14F-4D97-AF65-F5344CB8AC3E}">
        <p14:creationId xmlns:p14="http://schemas.microsoft.com/office/powerpoint/2010/main" val="1629342536"/>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dirty="0" smtClean="0"/>
              <a:t>Bioenergy Technologies Office </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508" y="802932"/>
            <a:ext cx="7153199" cy="2097843"/>
          </a:xfrm>
          <a:prstGeom prst="rect">
            <a:avLst/>
          </a:prstGeom>
        </p:spPr>
      </p:pic>
      <p:sp>
        <p:nvSpPr>
          <p:cNvPr id="12" name="TextBox 11"/>
          <p:cNvSpPr txBox="1"/>
          <p:nvPr/>
        </p:nvSpPr>
        <p:spPr>
          <a:xfrm>
            <a:off x="2354296" y="945779"/>
            <a:ext cx="5799104" cy="1436291"/>
          </a:xfrm>
          <a:prstGeom prst="rect">
            <a:avLst/>
          </a:prstGeom>
          <a:noFill/>
        </p:spPr>
        <p:txBody>
          <a:bodyPr wrap="square" rtlCol="0">
            <a:spAutoFit/>
          </a:bodyPr>
          <a:lstStyle/>
          <a:p>
            <a:pPr fontAlgn="base">
              <a:spcBef>
                <a:spcPct val="0"/>
              </a:spcBef>
              <a:spcAft>
                <a:spcPts val="400"/>
              </a:spcAft>
            </a:pPr>
            <a:r>
              <a:rPr lang="en-US" sz="1400" b="1" dirty="0" smtClean="0">
                <a:solidFill>
                  <a:srgbClr val="070809"/>
                </a:solidFill>
                <a:cs typeface="Arial" panose="020B0604020202020204" pitchFamily="34" charset="0"/>
              </a:rPr>
              <a:t>A </a:t>
            </a:r>
            <a:r>
              <a:rPr lang="en-US" sz="1400" b="1" dirty="0">
                <a:solidFill>
                  <a:srgbClr val="070809"/>
                </a:solidFill>
                <a:cs typeface="Arial" panose="020B0604020202020204" pitchFamily="34" charset="0"/>
              </a:rPr>
              <a:t>viable, sustainable domestic biomass industry </a:t>
            </a:r>
            <a:r>
              <a:rPr lang="en-US" sz="1400" b="1" dirty="0" smtClean="0">
                <a:solidFill>
                  <a:srgbClr val="070809"/>
                </a:solidFill>
                <a:cs typeface="Arial" panose="020B0604020202020204" pitchFamily="34" charset="0"/>
              </a:rPr>
              <a:t>that: </a:t>
            </a:r>
            <a:endParaRPr lang="en-US" sz="1400" b="1" dirty="0">
              <a:solidFill>
                <a:srgbClr val="070809"/>
              </a:solidFill>
              <a:cs typeface="Arial" panose="020B0604020202020204" pitchFamily="34" charset="0"/>
            </a:endParaRPr>
          </a:p>
          <a:p>
            <a:pPr marL="274320" indent="-171450">
              <a:buFont typeface="Arial" pitchFamily="34" charset="0"/>
              <a:buChar char="•"/>
            </a:pPr>
            <a:r>
              <a:rPr lang="en-US" sz="1400" b="1" dirty="0">
                <a:solidFill>
                  <a:srgbClr val="070809"/>
                </a:solidFill>
                <a:cs typeface="Arial" panose="020B0604020202020204" pitchFamily="34" charset="0"/>
              </a:rPr>
              <a:t>Produces renewable biofuels, bioproducts, and biopower</a:t>
            </a:r>
          </a:p>
          <a:p>
            <a:pPr marL="274320" indent="-171450">
              <a:buFont typeface="Arial" pitchFamily="34" charset="0"/>
              <a:buChar char="•"/>
            </a:pPr>
            <a:r>
              <a:rPr lang="en-US" sz="1400" b="1" dirty="0">
                <a:solidFill>
                  <a:srgbClr val="070809"/>
                </a:solidFill>
                <a:cs typeface="Arial" panose="020B0604020202020204" pitchFamily="34" charset="0"/>
              </a:rPr>
              <a:t>Enhances U.S. energy security</a:t>
            </a:r>
          </a:p>
          <a:p>
            <a:pPr marL="274320" indent="-171450">
              <a:buFont typeface="Arial" pitchFamily="34" charset="0"/>
              <a:buChar char="•"/>
            </a:pPr>
            <a:r>
              <a:rPr lang="en-US" sz="1400" b="1" dirty="0">
                <a:solidFill>
                  <a:srgbClr val="070809"/>
                </a:solidFill>
                <a:cs typeface="Arial" panose="020B0604020202020204" pitchFamily="34" charset="0"/>
              </a:rPr>
              <a:t>Reduces </a:t>
            </a:r>
            <a:r>
              <a:rPr lang="en-US" sz="1400" b="1" dirty="0" smtClean="0">
                <a:solidFill>
                  <a:srgbClr val="070809"/>
                </a:solidFill>
                <a:cs typeface="Arial" panose="020B0604020202020204" pitchFamily="34" charset="0"/>
              </a:rPr>
              <a:t>U.S. </a:t>
            </a:r>
            <a:r>
              <a:rPr lang="en-US" sz="1400" b="1" dirty="0">
                <a:solidFill>
                  <a:srgbClr val="070809"/>
                </a:solidFill>
                <a:cs typeface="Arial" panose="020B0604020202020204" pitchFamily="34" charset="0"/>
              </a:rPr>
              <a:t>dependence on oil </a:t>
            </a:r>
          </a:p>
          <a:p>
            <a:pPr marL="274320" indent="-171450">
              <a:buFont typeface="Arial" pitchFamily="34" charset="0"/>
              <a:buChar char="•"/>
            </a:pPr>
            <a:r>
              <a:rPr lang="en-US" sz="1400" b="1" dirty="0">
                <a:solidFill>
                  <a:srgbClr val="070809"/>
                </a:solidFill>
                <a:cs typeface="Arial" panose="020B0604020202020204" pitchFamily="34" charset="0"/>
              </a:rPr>
              <a:t>Provides environmental benefits, including reduced GHG emissions </a:t>
            </a:r>
          </a:p>
          <a:p>
            <a:pPr marL="274320" indent="-171450">
              <a:buFont typeface="Arial" pitchFamily="34" charset="0"/>
              <a:buChar char="•"/>
            </a:pPr>
            <a:r>
              <a:rPr lang="en-US" sz="1400" b="1" dirty="0">
                <a:solidFill>
                  <a:srgbClr val="070809"/>
                </a:solidFill>
                <a:cs typeface="Arial" panose="020B0604020202020204" pitchFamily="34" charset="0"/>
              </a:rPr>
              <a:t>Creates economic opportunities across the </a:t>
            </a:r>
            <a:r>
              <a:rPr lang="en-US" sz="1400" b="1" dirty="0" smtClean="0">
                <a:solidFill>
                  <a:srgbClr val="070809"/>
                </a:solidFill>
                <a:cs typeface="Arial" panose="020B0604020202020204" pitchFamily="34" charset="0"/>
              </a:rPr>
              <a:t>nation</a:t>
            </a:r>
            <a:endParaRPr lang="en-US" sz="1400" b="1" dirty="0">
              <a:solidFill>
                <a:srgbClr val="070809"/>
              </a:solidFill>
              <a:cs typeface="Arial" panose="020B0604020202020204" pitchFamily="34" charset="0"/>
            </a:endParaRPr>
          </a:p>
        </p:txBody>
      </p:sp>
      <p:grpSp>
        <p:nvGrpSpPr>
          <p:cNvPr id="13" name="Group 12"/>
          <p:cNvGrpSpPr/>
          <p:nvPr/>
        </p:nvGrpSpPr>
        <p:grpSpPr>
          <a:xfrm>
            <a:off x="1240024" y="2834086"/>
            <a:ext cx="7141976" cy="1585517"/>
            <a:chOff x="808690" y="3028048"/>
            <a:chExt cx="7410432" cy="1669428"/>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90" y="3028048"/>
              <a:ext cx="7410432" cy="1669428"/>
            </a:xfrm>
            <a:prstGeom prst="rect">
              <a:avLst/>
            </a:prstGeom>
          </p:spPr>
        </p:pic>
        <p:sp>
          <p:nvSpPr>
            <p:cNvPr id="15" name="TextBox 14"/>
            <p:cNvSpPr txBox="1"/>
            <p:nvPr/>
          </p:nvSpPr>
          <p:spPr>
            <a:xfrm>
              <a:off x="1878067" y="3173052"/>
              <a:ext cx="6015308" cy="1269255"/>
            </a:xfrm>
            <a:prstGeom prst="rect">
              <a:avLst/>
            </a:prstGeom>
            <a:noFill/>
          </p:spPr>
          <p:txBody>
            <a:bodyPr wrap="square" rtlCol="0">
              <a:spAutoFit/>
            </a:bodyPr>
            <a:lstStyle>
              <a:defPPr>
                <a:defRPr lang="en-US"/>
              </a:defPPr>
              <a:lvl1pPr>
                <a:spcAft>
                  <a:spcPts val="400"/>
                </a:spcAft>
                <a:defRPr sz="1300">
                  <a:solidFill>
                    <a:srgbClr val="070809"/>
                  </a:solidFill>
                  <a:latin typeface="+mn-lt"/>
                  <a:cs typeface="Arial" pitchFamily="34" charset="0"/>
                </a:defRPr>
              </a:lvl1pPr>
            </a:lstStyle>
            <a:p>
              <a:r>
                <a:rPr lang="en-US" sz="1400" b="1" dirty="0"/>
                <a:t>Develop and transform our renewable biomass resources into commercially viable, high-performance biofuels, bioproducts, and biopower through targeted research, development, demonstration, and deployment (RDD&amp;D) that is supported through public and private </a:t>
              </a:r>
              <a:r>
                <a:rPr lang="en-US" sz="1400" b="1" dirty="0" smtClean="0"/>
                <a:t>partnerships</a:t>
              </a:r>
              <a:endParaRPr lang="en-US" sz="1400" b="1" dirty="0"/>
            </a:p>
            <a:p>
              <a:endParaRPr lang="en-US" dirty="0"/>
            </a:p>
          </p:txBody>
        </p:sp>
      </p:grpSp>
      <p:grpSp>
        <p:nvGrpSpPr>
          <p:cNvPr id="16" name="Group 15"/>
          <p:cNvGrpSpPr/>
          <p:nvPr/>
        </p:nvGrpSpPr>
        <p:grpSpPr>
          <a:xfrm>
            <a:off x="1292920" y="4343402"/>
            <a:ext cx="7153199" cy="1942079"/>
            <a:chOff x="405807" y="4607822"/>
            <a:chExt cx="8342840" cy="1812202"/>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807" y="4607822"/>
              <a:ext cx="8342840" cy="1812202"/>
            </a:xfrm>
            <a:prstGeom prst="rect">
              <a:avLst/>
            </a:prstGeom>
          </p:spPr>
        </p:pic>
        <p:sp>
          <p:nvSpPr>
            <p:cNvPr id="18" name="TextBox 17"/>
            <p:cNvSpPr txBox="1"/>
            <p:nvPr/>
          </p:nvSpPr>
          <p:spPr>
            <a:xfrm>
              <a:off x="1586248" y="4782938"/>
              <a:ext cx="6593401" cy="1526914"/>
            </a:xfrm>
            <a:prstGeom prst="rect">
              <a:avLst/>
            </a:prstGeom>
            <a:noFill/>
          </p:spPr>
          <p:txBody>
            <a:bodyPr wrap="square" rtlCol="0">
              <a:spAutoFit/>
            </a:bodyPr>
            <a:lstStyle>
              <a:defPPr>
                <a:defRPr lang="en-US"/>
              </a:defPPr>
              <a:lvl1pPr>
                <a:spcAft>
                  <a:spcPts val="400"/>
                </a:spcAft>
                <a:defRPr sz="1300">
                  <a:solidFill>
                    <a:srgbClr val="070809"/>
                  </a:solidFill>
                  <a:latin typeface="+mn-lt"/>
                  <a:cs typeface="Arial" pitchFamily="34" charset="0"/>
                </a:defRPr>
              </a:lvl1pPr>
            </a:lstStyle>
            <a:p>
              <a:r>
                <a:rPr lang="en-US" sz="1400" b="1" dirty="0"/>
                <a:t>Develop commercially viable biomass technologies to enable the production of biofuels nationwide and reduce dependence on foreign oil through the creation of a new domestic bioenergy industry, thus supporting the Energy Independence and Security Act (EISA) of 2007 goal of producing 36 billion gallons per year of renewable transportation fuels by </a:t>
              </a:r>
              <a:r>
                <a:rPr lang="en-US" sz="1400" b="1" dirty="0" smtClean="0"/>
                <a:t>2022</a:t>
              </a:r>
              <a:endParaRPr lang="en-US" sz="1400" b="1" dirty="0"/>
            </a:p>
            <a:p>
              <a:endParaRPr lang="en-US" dirty="0"/>
            </a:p>
          </p:txBody>
        </p:sp>
      </p:grpSp>
      <p:sp>
        <p:nvSpPr>
          <p:cNvPr id="19" name="TextBox 18"/>
          <p:cNvSpPr txBox="1"/>
          <p:nvPr/>
        </p:nvSpPr>
        <p:spPr>
          <a:xfrm>
            <a:off x="900561" y="1528687"/>
            <a:ext cx="1205575" cy="338554"/>
          </a:xfrm>
          <a:prstGeom prst="rect">
            <a:avLst/>
          </a:prstGeom>
          <a:solidFill>
            <a:srgbClr val="24662F"/>
          </a:solidFill>
          <a:ln w="12700" cap="rnd">
            <a:solidFill>
              <a:schemeClr val="tx1"/>
            </a:solidFill>
          </a:ln>
        </p:spPr>
        <p:txBody>
          <a:bodyPr wrap="square" rtlCol="0">
            <a:spAutoFit/>
          </a:bodyPr>
          <a:lstStyle/>
          <a:p>
            <a:pPr algn="ctr"/>
            <a:r>
              <a:rPr lang="en-US" sz="1600" b="1" dirty="0">
                <a:solidFill>
                  <a:prstClr val="white"/>
                </a:solidFill>
                <a:cs typeface="Arial" panose="020B0604020202020204" pitchFamily="34" charset="0"/>
              </a:rPr>
              <a:t>Vision</a:t>
            </a:r>
            <a:endParaRPr lang="en-US" sz="1600" dirty="0">
              <a:solidFill>
                <a:prstClr val="white"/>
              </a:solidFill>
              <a:cs typeface="Arial" panose="020B0604020202020204" pitchFamily="34" charset="0"/>
            </a:endParaRPr>
          </a:p>
        </p:txBody>
      </p:sp>
      <p:sp>
        <p:nvSpPr>
          <p:cNvPr id="20" name="TextBox 19"/>
          <p:cNvSpPr txBox="1"/>
          <p:nvPr/>
        </p:nvSpPr>
        <p:spPr>
          <a:xfrm>
            <a:off x="901188" y="3319046"/>
            <a:ext cx="1204944" cy="338554"/>
          </a:xfrm>
          <a:prstGeom prst="rect">
            <a:avLst/>
          </a:prstGeom>
          <a:solidFill>
            <a:srgbClr val="377DB7"/>
          </a:solidFill>
          <a:ln w="12700" cap="rnd">
            <a:noFill/>
          </a:ln>
        </p:spPr>
        <p:txBody>
          <a:bodyPr wrap="square" rtlCol="0">
            <a:spAutoFit/>
          </a:bodyPr>
          <a:lstStyle/>
          <a:p>
            <a:pPr algn="ctr"/>
            <a:r>
              <a:rPr lang="en-US" sz="1600" b="1" dirty="0">
                <a:solidFill>
                  <a:prstClr val="white"/>
                </a:solidFill>
                <a:cs typeface="Arial" panose="020B0604020202020204" pitchFamily="34" charset="0"/>
              </a:rPr>
              <a:t>Mission</a:t>
            </a:r>
          </a:p>
        </p:txBody>
      </p:sp>
      <p:sp>
        <p:nvSpPr>
          <p:cNvPr id="21" name="TextBox 20"/>
          <p:cNvSpPr txBox="1"/>
          <p:nvPr/>
        </p:nvSpPr>
        <p:spPr>
          <a:xfrm>
            <a:off x="685804" y="5066278"/>
            <a:ext cx="1635091" cy="338554"/>
          </a:xfrm>
          <a:prstGeom prst="rect">
            <a:avLst/>
          </a:prstGeom>
          <a:solidFill>
            <a:srgbClr val="A78301"/>
          </a:solidFill>
          <a:ln w="12700" cap="rnd">
            <a:noFill/>
          </a:ln>
        </p:spPr>
        <p:txBody>
          <a:bodyPr wrap="square" rtlCol="0">
            <a:spAutoFit/>
          </a:bodyPr>
          <a:lstStyle/>
          <a:p>
            <a:pPr algn="ctr"/>
            <a:r>
              <a:rPr lang="en-US" sz="1600" b="1" dirty="0">
                <a:solidFill>
                  <a:prstClr val="white"/>
                </a:solidFill>
                <a:cs typeface="Arial" panose="020B0604020202020204" pitchFamily="34" charset="0"/>
              </a:rPr>
              <a:t>Strategic Goals</a:t>
            </a:r>
          </a:p>
        </p:txBody>
      </p:sp>
    </p:spTree>
    <p:extLst>
      <p:ext uri="{BB962C8B-B14F-4D97-AF65-F5344CB8AC3E}">
        <p14:creationId xmlns:p14="http://schemas.microsoft.com/office/powerpoint/2010/main" val="83527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051"/>
          <p:cNvSpPr txBox="1">
            <a:spLocks noChangeArrowheads="1"/>
          </p:cNvSpPr>
          <p:nvPr/>
        </p:nvSpPr>
        <p:spPr bwMode="auto">
          <a:xfrm>
            <a:off x="166257" y="4263472"/>
            <a:ext cx="52406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254125" indent="-1254125" defTabSz="966788" fontAlgn="base">
              <a:spcBef>
                <a:spcPct val="50000"/>
              </a:spcBef>
              <a:spcAft>
                <a:spcPct val="0"/>
              </a:spcAft>
              <a:tabLst>
                <a:tab pos="1254125" algn="l"/>
              </a:tabLst>
            </a:pPr>
            <a:r>
              <a:rPr lang="en-US" sz="1600" dirty="0" smtClean="0">
                <a:solidFill>
                  <a:srgbClr val="002060"/>
                </a:solidFill>
              </a:rPr>
              <a:t>By:	Dr. Lourdes Maurice</a:t>
            </a:r>
            <a:br>
              <a:rPr lang="en-US" sz="1600" dirty="0" smtClean="0">
                <a:solidFill>
                  <a:srgbClr val="002060"/>
                </a:solidFill>
              </a:rPr>
            </a:br>
            <a:r>
              <a:rPr lang="en-US" sz="1600" dirty="0" smtClean="0">
                <a:solidFill>
                  <a:srgbClr val="002060"/>
                </a:solidFill>
              </a:rPr>
              <a:t>Executive Director</a:t>
            </a:r>
            <a:r>
              <a:rPr lang="en-US" sz="1600" dirty="0">
                <a:solidFill>
                  <a:srgbClr val="002060"/>
                </a:solidFill>
              </a:rPr>
              <a:t/>
            </a:r>
            <a:br>
              <a:rPr lang="en-US" sz="1600" dirty="0">
                <a:solidFill>
                  <a:srgbClr val="002060"/>
                </a:solidFill>
              </a:rPr>
            </a:br>
            <a:r>
              <a:rPr lang="en-US" sz="1600" dirty="0">
                <a:solidFill>
                  <a:srgbClr val="002060"/>
                </a:solidFill>
              </a:rPr>
              <a:t>Office of Environment and Energy </a:t>
            </a:r>
            <a:r>
              <a:rPr lang="en-US" sz="1600" dirty="0" smtClean="0">
                <a:solidFill>
                  <a:srgbClr val="002060"/>
                </a:solidFill>
              </a:rPr>
              <a:t/>
            </a:r>
            <a:br>
              <a:rPr lang="en-US" sz="1600" dirty="0" smtClean="0">
                <a:solidFill>
                  <a:srgbClr val="002060"/>
                </a:solidFill>
              </a:rPr>
            </a:br>
            <a:r>
              <a:rPr lang="en-US" sz="1600" dirty="0" smtClean="0">
                <a:solidFill>
                  <a:srgbClr val="002060"/>
                </a:solidFill>
              </a:rPr>
              <a:t>Federal Aviation Administration</a:t>
            </a:r>
            <a:endParaRPr lang="en-US" sz="1050" dirty="0" smtClean="0">
              <a:solidFill>
                <a:srgbClr val="002060"/>
              </a:solidFill>
            </a:endParaRPr>
          </a:p>
          <a:p>
            <a:pPr fontAlgn="base">
              <a:spcBef>
                <a:spcPct val="50000"/>
              </a:spcBef>
              <a:spcAft>
                <a:spcPct val="0"/>
              </a:spcAft>
              <a:tabLst>
                <a:tab pos="1258888" algn="l"/>
              </a:tabLst>
            </a:pPr>
            <a:r>
              <a:rPr lang="en-US" sz="1600" dirty="0" smtClean="0">
                <a:solidFill>
                  <a:srgbClr val="002060"/>
                </a:solidFill>
              </a:rPr>
              <a:t>Date:  	January 28, 2014</a:t>
            </a:r>
            <a:endParaRPr lang="en-US" sz="1600" dirty="0">
              <a:solidFill>
                <a:srgbClr val="002060"/>
              </a:solidFill>
            </a:endParaRPr>
          </a:p>
        </p:txBody>
      </p:sp>
      <p:sp>
        <p:nvSpPr>
          <p:cNvPr id="32779" name="Rectangle 11"/>
          <p:cNvSpPr>
            <a:spLocks noGrp="1" noChangeArrowheads="1"/>
          </p:cNvSpPr>
          <p:nvPr>
            <p:ph type="ctrTitle"/>
          </p:nvPr>
        </p:nvSpPr>
        <p:spPr>
          <a:xfrm>
            <a:off x="249382" y="312739"/>
            <a:ext cx="5047346" cy="2297940"/>
          </a:xfrm>
        </p:spPr>
        <p:txBody>
          <a:bodyPr/>
          <a:lstStyle/>
          <a:p>
            <a:r>
              <a:rPr lang="en-US" sz="3600" dirty="0" smtClean="0"/>
              <a:t>Overview of FAA Alternative Jet Fuel Efforts</a:t>
            </a:r>
            <a:endParaRPr lang="en-US" sz="3600" dirty="0"/>
          </a:p>
        </p:txBody>
      </p:sp>
    </p:spTree>
    <p:extLst>
      <p:ext uri="{BB962C8B-B14F-4D97-AF65-F5344CB8AC3E}">
        <p14:creationId xmlns:p14="http://schemas.microsoft.com/office/powerpoint/2010/main" val="243956811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909" y="914403"/>
            <a:ext cx="8846361" cy="5258839"/>
            <a:chOff x="74598" y="1143150"/>
            <a:chExt cx="8846361" cy="5258839"/>
          </a:xfrm>
        </p:grpSpPr>
        <p:sp>
          <p:nvSpPr>
            <p:cNvPr id="4" name="Freeform 3"/>
            <p:cNvSpPr/>
            <p:nvPr/>
          </p:nvSpPr>
          <p:spPr>
            <a:xfrm>
              <a:off x="74598" y="1143150"/>
              <a:ext cx="8846361" cy="748811"/>
            </a:xfrm>
            <a:custGeom>
              <a:avLst/>
              <a:gdLst>
                <a:gd name="connsiteX0" fmla="*/ 0 w 8846361"/>
                <a:gd name="connsiteY0" fmla="*/ 74881 h 748811"/>
                <a:gd name="connsiteX1" fmla="*/ 74881 w 8846361"/>
                <a:gd name="connsiteY1" fmla="*/ 0 h 748811"/>
                <a:gd name="connsiteX2" fmla="*/ 8771480 w 8846361"/>
                <a:gd name="connsiteY2" fmla="*/ 0 h 748811"/>
                <a:gd name="connsiteX3" fmla="*/ 8846361 w 8846361"/>
                <a:gd name="connsiteY3" fmla="*/ 74881 h 748811"/>
                <a:gd name="connsiteX4" fmla="*/ 8846361 w 8846361"/>
                <a:gd name="connsiteY4" fmla="*/ 673930 h 748811"/>
                <a:gd name="connsiteX5" fmla="*/ 8771480 w 8846361"/>
                <a:gd name="connsiteY5" fmla="*/ 748811 h 748811"/>
                <a:gd name="connsiteX6" fmla="*/ 74881 w 8846361"/>
                <a:gd name="connsiteY6" fmla="*/ 748811 h 748811"/>
                <a:gd name="connsiteX7" fmla="*/ 0 w 8846361"/>
                <a:gd name="connsiteY7" fmla="*/ 673930 h 748811"/>
                <a:gd name="connsiteX8" fmla="*/ 0 w 8846361"/>
                <a:gd name="connsiteY8" fmla="*/ 74881 h 74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6361" h="748811">
                  <a:moveTo>
                    <a:pt x="0" y="74881"/>
                  </a:moveTo>
                  <a:cubicBezTo>
                    <a:pt x="0" y="33525"/>
                    <a:pt x="33525" y="0"/>
                    <a:pt x="74881" y="0"/>
                  </a:cubicBezTo>
                  <a:lnTo>
                    <a:pt x="8771480" y="0"/>
                  </a:lnTo>
                  <a:cubicBezTo>
                    <a:pt x="8812836" y="0"/>
                    <a:pt x="8846361" y="33525"/>
                    <a:pt x="8846361" y="74881"/>
                  </a:cubicBezTo>
                  <a:lnTo>
                    <a:pt x="8846361" y="673930"/>
                  </a:lnTo>
                  <a:cubicBezTo>
                    <a:pt x="8846361" y="715286"/>
                    <a:pt x="8812836" y="748811"/>
                    <a:pt x="8771480" y="748811"/>
                  </a:cubicBezTo>
                  <a:lnTo>
                    <a:pt x="74881" y="748811"/>
                  </a:lnTo>
                  <a:cubicBezTo>
                    <a:pt x="33525" y="748811"/>
                    <a:pt x="0" y="715286"/>
                    <a:pt x="0" y="673930"/>
                  </a:cubicBezTo>
                  <a:lnTo>
                    <a:pt x="0" y="74881"/>
                  </a:lnTo>
                  <a:close/>
                </a:path>
              </a:pathLst>
            </a:custGeom>
            <a:solidFill>
              <a:srgbClr val="FFC000"/>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892" tIns="82892" rIns="82892" bIns="82892" numCol="1" spcCol="1270" anchor="ctr" anchorCtr="0">
              <a:noAutofit/>
            </a:bodyPr>
            <a:lstStyle/>
            <a:p>
              <a:pPr defTabSz="711200">
                <a:lnSpc>
                  <a:spcPct val="90000"/>
                </a:lnSpc>
                <a:spcBef>
                  <a:spcPct val="0"/>
                </a:spcBef>
                <a:spcAft>
                  <a:spcPct val="35000"/>
                </a:spcAft>
              </a:pPr>
              <a:r>
                <a:rPr lang="en-US" sz="1600" b="1" dirty="0">
                  <a:solidFill>
                    <a:srgbClr val="000000"/>
                  </a:solidFill>
                </a:rPr>
                <a:t>Mission: </a:t>
              </a:r>
              <a:r>
                <a:rPr lang="en-US" sz="1600" dirty="0">
                  <a:solidFill>
                    <a:srgbClr val="000000"/>
                  </a:solidFill>
                </a:rPr>
                <a:t>Through targeted RDD&amp;D, enable sustainable, nationwide production of advanced biofuels that that will displace a share of petroleum-derived fuels, mitigate climate change, create American jobs, and increase U.S. energy security.</a:t>
              </a:r>
            </a:p>
          </p:txBody>
        </p:sp>
        <p:sp>
          <p:nvSpPr>
            <p:cNvPr id="6" name="Freeform 5"/>
            <p:cNvSpPr/>
            <p:nvPr/>
          </p:nvSpPr>
          <p:spPr>
            <a:xfrm>
              <a:off x="142253" y="2057401"/>
              <a:ext cx="4863898" cy="774905"/>
            </a:xfrm>
            <a:custGeom>
              <a:avLst/>
              <a:gdLst>
                <a:gd name="connsiteX0" fmla="*/ 0 w 4863898"/>
                <a:gd name="connsiteY0" fmla="*/ 77491 h 774905"/>
                <a:gd name="connsiteX1" fmla="*/ 77491 w 4863898"/>
                <a:gd name="connsiteY1" fmla="*/ 0 h 774905"/>
                <a:gd name="connsiteX2" fmla="*/ 4786408 w 4863898"/>
                <a:gd name="connsiteY2" fmla="*/ 0 h 774905"/>
                <a:gd name="connsiteX3" fmla="*/ 4863899 w 4863898"/>
                <a:gd name="connsiteY3" fmla="*/ 77491 h 774905"/>
                <a:gd name="connsiteX4" fmla="*/ 4863898 w 4863898"/>
                <a:gd name="connsiteY4" fmla="*/ 697415 h 774905"/>
                <a:gd name="connsiteX5" fmla="*/ 4786407 w 4863898"/>
                <a:gd name="connsiteY5" fmla="*/ 774906 h 774905"/>
                <a:gd name="connsiteX6" fmla="*/ 77491 w 4863898"/>
                <a:gd name="connsiteY6" fmla="*/ 774905 h 774905"/>
                <a:gd name="connsiteX7" fmla="*/ 0 w 4863898"/>
                <a:gd name="connsiteY7" fmla="*/ 697414 h 774905"/>
                <a:gd name="connsiteX8" fmla="*/ 0 w 4863898"/>
                <a:gd name="connsiteY8" fmla="*/ 77491 h 7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3898" h="774905">
                  <a:moveTo>
                    <a:pt x="0" y="77491"/>
                  </a:moveTo>
                  <a:cubicBezTo>
                    <a:pt x="0" y="34694"/>
                    <a:pt x="34694" y="0"/>
                    <a:pt x="77491" y="0"/>
                  </a:cubicBezTo>
                  <a:lnTo>
                    <a:pt x="4786408" y="0"/>
                  </a:lnTo>
                  <a:cubicBezTo>
                    <a:pt x="4829205" y="0"/>
                    <a:pt x="4863899" y="34694"/>
                    <a:pt x="4863899" y="77491"/>
                  </a:cubicBezTo>
                  <a:cubicBezTo>
                    <a:pt x="4863899" y="284132"/>
                    <a:pt x="4863898" y="490774"/>
                    <a:pt x="4863898" y="697415"/>
                  </a:cubicBezTo>
                  <a:cubicBezTo>
                    <a:pt x="4863898" y="740212"/>
                    <a:pt x="4829204" y="774906"/>
                    <a:pt x="4786407" y="774906"/>
                  </a:cubicBezTo>
                  <a:lnTo>
                    <a:pt x="77491" y="774905"/>
                  </a:lnTo>
                  <a:cubicBezTo>
                    <a:pt x="34694" y="774905"/>
                    <a:pt x="0" y="740211"/>
                    <a:pt x="0" y="697414"/>
                  </a:cubicBezTo>
                  <a:lnTo>
                    <a:pt x="0" y="7749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1276" tIns="91276" rIns="91276" bIns="91276" numCol="1" spcCol="1270" anchor="ctr" anchorCtr="0">
              <a:noAutofit/>
            </a:bodyPr>
            <a:lstStyle/>
            <a:p>
              <a:pPr algn="ctr" defTabSz="800100">
                <a:lnSpc>
                  <a:spcPct val="90000"/>
                </a:lnSpc>
                <a:spcBef>
                  <a:spcPct val="0"/>
                </a:spcBef>
                <a:spcAft>
                  <a:spcPct val="35000"/>
                </a:spcAft>
              </a:pPr>
              <a:r>
                <a:rPr lang="en-US" b="1" dirty="0">
                  <a:solidFill>
                    <a:prstClr val="white"/>
                  </a:solidFill>
                </a:rPr>
                <a:t>Research, Development, Demonstration, &amp; Deployment</a:t>
              </a:r>
              <a:endParaRPr lang="en-US" dirty="0">
                <a:solidFill>
                  <a:prstClr val="white"/>
                </a:solidFill>
              </a:endParaRPr>
            </a:p>
          </p:txBody>
        </p:sp>
        <p:sp>
          <p:nvSpPr>
            <p:cNvPr id="7" name="Freeform 6"/>
            <p:cNvSpPr/>
            <p:nvPr/>
          </p:nvSpPr>
          <p:spPr>
            <a:xfrm>
              <a:off x="90403" y="3047999"/>
              <a:ext cx="1509797" cy="3353990"/>
            </a:xfrm>
            <a:custGeom>
              <a:avLst/>
              <a:gdLst>
                <a:gd name="connsiteX0" fmla="*/ 0 w 1580962"/>
                <a:gd name="connsiteY0" fmla="*/ 158096 h 3159022"/>
                <a:gd name="connsiteX1" fmla="*/ 158096 w 1580962"/>
                <a:gd name="connsiteY1" fmla="*/ 0 h 3159022"/>
                <a:gd name="connsiteX2" fmla="*/ 1422866 w 1580962"/>
                <a:gd name="connsiteY2" fmla="*/ 0 h 3159022"/>
                <a:gd name="connsiteX3" fmla="*/ 1580962 w 1580962"/>
                <a:gd name="connsiteY3" fmla="*/ 158096 h 3159022"/>
                <a:gd name="connsiteX4" fmla="*/ 1580962 w 1580962"/>
                <a:gd name="connsiteY4" fmla="*/ 3000926 h 3159022"/>
                <a:gd name="connsiteX5" fmla="*/ 1422866 w 1580962"/>
                <a:gd name="connsiteY5" fmla="*/ 3159022 h 3159022"/>
                <a:gd name="connsiteX6" fmla="*/ 158096 w 1580962"/>
                <a:gd name="connsiteY6" fmla="*/ 3159022 h 3159022"/>
                <a:gd name="connsiteX7" fmla="*/ 0 w 1580962"/>
                <a:gd name="connsiteY7" fmla="*/ 3000926 h 3159022"/>
                <a:gd name="connsiteX8" fmla="*/ 0 w 1580962"/>
                <a:gd name="connsiteY8" fmla="*/ 158096 h 3159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0962" h="3159022">
                  <a:moveTo>
                    <a:pt x="0" y="158096"/>
                  </a:moveTo>
                  <a:cubicBezTo>
                    <a:pt x="0" y="70782"/>
                    <a:pt x="70782" y="0"/>
                    <a:pt x="158096" y="0"/>
                  </a:cubicBezTo>
                  <a:lnTo>
                    <a:pt x="1422866" y="0"/>
                  </a:lnTo>
                  <a:cubicBezTo>
                    <a:pt x="1510180" y="0"/>
                    <a:pt x="1580962" y="70782"/>
                    <a:pt x="1580962" y="158096"/>
                  </a:cubicBezTo>
                  <a:lnTo>
                    <a:pt x="1580962" y="3000926"/>
                  </a:lnTo>
                  <a:cubicBezTo>
                    <a:pt x="1580962" y="3088240"/>
                    <a:pt x="1510180" y="3159022"/>
                    <a:pt x="1422866" y="3159022"/>
                  </a:cubicBezTo>
                  <a:lnTo>
                    <a:pt x="158096" y="3159022"/>
                  </a:lnTo>
                  <a:cubicBezTo>
                    <a:pt x="70782" y="3159022"/>
                    <a:pt x="0" y="3088240"/>
                    <a:pt x="0" y="3000926"/>
                  </a:cubicBezTo>
                  <a:lnTo>
                    <a:pt x="0" y="158096"/>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9645" tIns="99645" rIns="99645" bIns="99645" numCol="1" spcCol="1270" anchor="t" anchorCtr="0">
              <a:noAutofit/>
            </a:bodyPr>
            <a:lstStyle/>
            <a:p>
              <a:pPr algn="ctr" defTabSz="622300">
                <a:lnSpc>
                  <a:spcPct val="90000"/>
                </a:lnSpc>
                <a:spcBef>
                  <a:spcPct val="0"/>
                </a:spcBef>
                <a:spcAft>
                  <a:spcPts val="1200"/>
                </a:spcAft>
              </a:pPr>
              <a:r>
                <a:rPr lang="en-US" sz="1600" b="1" dirty="0">
                  <a:solidFill>
                    <a:prstClr val="white"/>
                  </a:solidFill>
                </a:rPr>
                <a:t>Feedstock Supply</a:t>
              </a:r>
            </a:p>
            <a:p>
              <a:pPr defTabSz="622300">
                <a:lnSpc>
                  <a:spcPct val="90000"/>
                </a:lnSpc>
                <a:spcBef>
                  <a:spcPct val="0"/>
                </a:spcBef>
                <a:spcAft>
                  <a:spcPts val="1200"/>
                </a:spcAft>
              </a:pPr>
              <a:r>
                <a:rPr lang="en-US" sz="1400" dirty="0">
                  <a:solidFill>
                    <a:prstClr val="white"/>
                  </a:solidFill>
                </a:rPr>
                <a:t>Develop sustainable, secure, reliable, and affordable biomass feedstock supply.</a:t>
              </a:r>
            </a:p>
          </p:txBody>
        </p:sp>
        <p:sp>
          <p:nvSpPr>
            <p:cNvPr id="8" name="Freeform 7"/>
            <p:cNvSpPr/>
            <p:nvPr/>
          </p:nvSpPr>
          <p:spPr>
            <a:xfrm>
              <a:off x="1732772" y="3047999"/>
              <a:ext cx="1555714" cy="3353990"/>
            </a:xfrm>
            <a:custGeom>
              <a:avLst/>
              <a:gdLst>
                <a:gd name="connsiteX0" fmla="*/ 0 w 1555714"/>
                <a:gd name="connsiteY0" fmla="*/ 155571 h 3173411"/>
                <a:gd name="connsiteX1" fmla="*/ 155571 w 1555714"/>
                <a:gd name="connsiteY1" fmla="*/ 0 h 3173411"/>
                <a:gd name="connsiteX2" fmla="*/ 1400143 w 1555714"/>
                <a:gd name="connsiteY2" fmla="*/ 0 h 3173411"/>
                <a:gd name="connsiteX3" fmla="*/ 1555714 w 1555714"/>
                <a:gd name="connsiteY3" fmla="*/ 155571 h 3173411"/>
                <a:gd name="connsiteX4" fmla="*/ 1555714 w 1555714"/>
                <a:gd name="connsiteY4" fmla="*/ 3017840 h 3173411"/>
                <a:gd name="connsiteX5" fmla="*/ 1400143 w 1555714"/>
                <a:gd name="connsiteY5" fmla="*/ 3173411 h 3173411"/>
                <a:gd name="connsiteX6" fmla="*/ 155571 w 1555714"/>
                <a:gd name="connsiteY6" fmla="*/ 3173411 h 3173411"/>
                <a:gd name="connsiteX7" fmla="*/ 0 w 1555714"/>
                <a:gd name="connsiteY7" fmla="*/ 3017840 h 3173411"/>
                <a:gd name="connsiteX8" fmla="*/ 0 w 1555714"/>
                <a:gd name="connsiteY8" fmla="*/ 155571 h 317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714" h="3173411">
                  <a:moveTo>
                    <a:pt x="0" y="155571"/>
                  </a:moveTo>
                  <a:cubicBezTo>
                    <a:pt x="0" y="69652"/>
                    <a:pt x="69652" y="0"/>
                    <a:pt x="155571" y="0"/>
                  </a:cubicBezTo>
                  <a:lnTo>
                    <a:pt x="1400143" y="0"/>
                  </a:lnTo>
                  <a:cubicBezTo>
                    <a:pt x="1486062" y="0"/>
                    <a:pt x="1555714" y="69652"/>
                    <a:pt x="1555714" y="155571"/>
                  </a:cubicBezTo>
                  <a:lnTo>
                    <a:pt x="1555714" y="3017840"/>
                  </a:lnTo>
                  <a:cubicBezTo>
                    <a:pt x="1555714" y="3103759"/>
                    <a:pt x="1486062" y="3173411"/>
                    <a:pt x="1400143" y="3173411"/>
                  </a:cubicBezTo>
                  <a:lnTo>
                    <a:pt x="155571" y="3173411"/>
                  </a:lnTo>
                  <a:cubicBezTo>
                    <a:pt x="69652" y="3173411"/>
                    <a:pt x="0" y="3103759"/>
                    <a:pt x="0" y="3017840"/>
                  </a:cubicBezTo>
                  <a:lnTo>
                    <a:pt x="0" y="155571"/>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98905" tIns="98905" rIns="98905" bIns="98905" numCol="1" spcCol="1270" anchor="t" anchorCtr="0">
              <a:noAutofit/>
            </a:bodyPr>
            <a:lstStyle/>
            <a:p>
              <a:pPr algn="ctr" defTabSz="622300">
                <a:lnSpc>
                  <a:spcPct val="90000"/>
                </a:lnSpc>
                <a:spcBef>
                  <a:spcPct val="0"/>
                </a:spcBef>
              </a:pPr>
              <a:r>
                <a:rPr lang="en-US" sz="1600" b="1" dirty="0">
                  <a:solidFill>
                    <a:prstClr val="white"/>
                  </a:solidFill>
                </a:rPr>
                <a:t>Conversion R&amp;D</a:t>
              </a:r>
            </a:p>
            <a:p>
              <a:pPr defTabSz="622300">
                <a:lnSpc>
                  <a:spcPct val="90000"/>
                </a:lnSpc>
                <a:spcBef>
                  <a:spcPct val="0"/>
                </a:spcBef>
              </a:pPr>
              <a:endParaRPr lang="en-US" sz="1400" b="1" dirty="0">
                <a:solidFill>
                  <a:prstClr val="white"/>
                </a:solidFill>
              </a:endParaRPr>
            </a:p>
            <a:p>
              <a:pPr defTabSz="622300">
                <a:lnSpc>
                  <a:spcPct val="90000"/>
                </a:lnSpc>
                <a:spcBef>
                  <a:spcPct val="0"/>
                </a:spcBef>
                <a:spcAft>
                  <a:spcPct val="35000"/>
                </a:spcAft>
              </a:pPr>
              <a:r>
                <a:rPr lang="en-US" sz="1400" dirty="0">
                  <a:solidFill>
                    <a:prstClr val="white"/>
                  </a:solidFill>
                </a:rPr>
                <a:t>Develop commercially viable technologies for converting biomass feedstocks into fungible, liquid transportation fuels, bioproducts and chemical intermediates</a:t>
              </a:r>
            </a:p>
          </p:txBody>
        </p:sp>
        <p:sp>
          <p:nvSpPr>
            <p:cNvPr id="9" name="Freeform 8"/>
            <p:cNvSpPr/>
            <p:nvPr/>
          </p:nvSpPr>
          <p:spPr>
            <a:xfrm>
              <a:off x="3382554" y="3047999"/>
              <a:ext cx="1623597" cy="3353990"/>
            </a:xfrm>
            <a:custGeom>
              <a:avLst/>
              <a:gdLst>
                <a:gd name="connsiteX0" fmla="*/ 0 w 1635597"/>
                <a:gd name="connsiteY0" fmla="*/ 163560 h 3173377"/>
                <a:gd name="connsiteX1" fmla="*/ 163560 w 1635597"/>
                <a:gd name="connsiteY1" fmla="*/ 0 h 3173377"/>
                <a:gd name="connsiteX2" fmla="*/ 1472037 w 1635597"/>
                <a:gd name="connsiteY2" fmla="*/ 0 h 3173377"/>
                <a:gd name="connsiteX3" fmla="*/ 1635597 w 1635597"/>
                <a:gd name="connsiteY3" fmla="*/ 163560 h 3173377"/>
                <a:gd name="connsiteX4" fmla="*/ 1635597 w 1635597"/>
                <a:gd name="connsiteY4" fmla="*/ 3009817 h 3173377"/>
                <a:gd name="connsiteX5" fmla="*/ 1472037 w 1635597"/>
                <a:gd name="connsiteY5" fmla="*/ 3173377 h 3173377"/>
                <a:gd name="connsiteX6" fmla="*/ 163560 w 1635597"/>
                <a:gd name="connsiteY6" fmla="*/ 3173377 h 3173377"/>
                <a:gd name="connsiteX7" fmla="*/ 0 w 1635597"/>
                <a:gd name="connsiteY7" fmla="*/ 3009817 h 3173377"/>
                <a:gd name="connsiteX8" fmla="*/ 0 w 1635597"/>
                <a:gd name="connsiteY8" fmla="*/ 163560 h 317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5597" h="3173377">
                  <a:moveTo>
                    <a:pt x="0" y="163560"/>
                  </a:moveTo>
                  <a:cubicBezTo>
                    <a:pt x="0" y="73228"/>
                    <a:pt x="73228" y="0"/>
                    <a:pt x="163560" y="0"/>
                  </a:cubicBezTo>
                  <a:lnTo>
                    <a:pt x="1472037" y="0"/>
                  </a:lnTo>
                  <a:cubicBezTo>
                    <a:pt x="1562369" y="0"/>
                    <a:pt x="1635597" y="73228"/>
                    <a:pt x="1635597" y="163560"/>
                  </a:cubicBezTo>
                  <a:lnTo>
                    <a:pt x="1635597" y="3009817"/>
                  </a:lnTo>
                  <a:cubicBezTo>
                    <a:pt x="1635597" y="3100149"/>
                    <a:pt x="1562369" y="3173377"/>
                    <a:pt x="1472037" y="3173377"/>
                  </a:cubicBezTo>
                  <a:lnTo>
                    <a:pt x="163560" y="3173377"/>
                  </a:lnTo>
                  <a:cubicBezTo>
                    <a:pt x="73228" y="3173377"/>
                    <a:pt x="0" y="3100149"/>
                    <a:pt x="0" y="3009817"/>
                  </a:cubicBezTo>
                  <a:lnTo>
                    <a:pt x="0" y="16356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01245" tIns="101245" rIns="101245" bIns="101245" numCol="1" spcCol="1270" anchor="t" anchorCtr="0">
              <a:noAutofit/>
            </a:bodyPr>
            <a:lstStyle/>
            <a:p>
              <a:pPr algn="ctr" defTabSz="622300">
                <a:lnSpc>
                  <a:spcPct val="90000"/>
                </a:lnSpc>
                <a:spcBef>
                  <a:spcPct val="0"/>
                </a:spcBef>
              </a:pPr>
              <a:r>
                <a:rPr lang="en-US" sz="1500" b="1" dirty="0">
                  <a:solidFill>
                    <a:prstClr val="white"/>
                  </a:solidFill>
                </a:rPr>
                <a:t>Demonstration &amp; Deployment </a:t>
              </a:r>
            </a:p>
            <a:p>
              <a:pPr defTabSz="622300">
                <a:lnSpc>
                  <a:spcPct val="90000"/>
                </a:lnSpc>
                <a:spcBef>
                  <a:spcPct val="0"/>
                </a:spcBef>
              </a:pPr>
              <a:endParaRPr lang="en-US" sz="1400" b="1" dirty="0">
                <a:solidFill>
                  <a:prstClr val="white"/>
                </a:solidFill>
              </a:endParaRPr>
            </a:p>
            <a:p>
              <a:pPr defTabSz="622300">
                <a:lnSpc>
                  <a:spcPct val="90000"/>
                </a:lnSpc>
                <a:spcBef>
                  <a:spcPct val="0"/>
                </a:spcBef>
                <a:spcAft>
                  <a:spcPct val="35000"/>
                </a:spcAft>
              </a:pPr>
              <a:r>
                <a:rPr lang="en-US" sz="1400" dirty="0">
                  <a:solidFill>
                    <a:prstClr val="white"/>
                  </a:solidFill>
                </a:rPr>
                <a:t>Demonstrate and validate integrated technologies with successful construction and operation of cost-shared pilot, demonstration, and commercial scale facilities</a:t>
              </a:r>
            </a:p>
          </p:txBody>
        </p:sp>
        <p:sp>
          <p:nvSpPr>
            <p:cNvPr id="10" name="Freeform 9"/>
            <p:cNvSpPr/>
            <p:nvPr/>
          </p:nvSpPr>
          <p:spPr>
            <a:xfrm>
              <a:off x="5187351" y="2057401"/>
              <a:ext cx="3719842" cy="765112"/>
            </a:xfrm>
            <a:custGeom>
              <a:avLst/>
              <a:gdLst>
                <a:gd name="connsiteX0" fmla="*/ 0 w 3719842"/>
                <a:gd name="connsiteY0" fmla="*/ 76511 h 765112"/>
                <a:gd name="connsiteX1" fmla="*/ 76511 w 3719842"/>
                <a:gd name="connsiteY1" fmla="*/ 0 h 765112"/>
                <a:gd name="connsiteX2" fmla="*/ 3643331 w 3719842"/>
                <a:gd name="connsiteY2" fmla="*/ 0 h 765112"/>
                <a:gd name="connsiteX3" fmla="*/ 3719842 w 3719842"/>
                <a:gd name="connsiteY3" fmla="*/ 76511 h 765112"/>
                <a:gd name="connsiteX4" fmla="*/ 3719842 w 3719842"/>
                <a:gd name="connsiteY4" fmla="*/ 688601 h 765112"/>
                <a:gd name="connsiteX5" fmla="*/ 3643331 w 3719842"/>
                <a:gd name="connsiteY5" fmla="*/ 765112 h 765112"/>
                <a:gd name="connsiteX6" fmla="*/ 76511 w 3719842"/>
                <a:gd name="connsiteY6" fmla="*/ 765112 h 765112"/>
                <a:gd name="connsiteX7" fmla="*/ 0 w 3719842"/>
                <a:gd name="connsiteY7" fmla="*/ 688601 h 765112"/>
                <a:gd name="connsiteX8" fmla="*/ 0 w 3719842"/>
                <a:gd name="connsiteY8" fmla="*/ 76511 h 7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9842" h="765112">
                  <a:moveTo>
                    <a:pt x="0" y="76511"/>
                  </a:moveTo>
                  <a:cubicBezTo>
                    <a:pt x="0" y="34255"/>
                    <a:pt x="34255" y="0"/>
                    <a:pt x="76511" y="0"/>
                  </a:cubicBezTo>
                  <a:lnTo>
                    <a:pt x="3643331" y="0"/>
                  </a:lnTo>
                  <a:cubicBezTo>
                    <a:pt x="3685587" y="0"/>
                    <a:pt x="3719842" y="34255"/>
                    <a:pt x="3719842" y="76511"/>
                  </a:cubicBezTo>
                  <a:lnTo>
                    <a:pt x="3719842" y="688601"/>
                  </a:lnTo>
                  <a:cubicBezTo>
                    <a:pt x="3719842" y="730857"/>
                    <a:pt x="3685587" y="765112"/>
                    <a:pt x="3643331" y="765112"/>
                  </a:cubicBezTo>
                  <a:lnTo>
                    <a:pt x="76511" y="765112"/>
                  </a:lnTo>
                  <a:cubicBezTo>
                    <a:pt x="34255" y="765112"/>
                    <a:pt x="0" y="730857"/>
                    <a:pt x="0" y="688601"/>
                  </a:cubicBezTo>
                  <a:lnTo>
                    <a:pt x="0" y="76511"/>
                  </a:lnTo>
                  <a:close/>
                </a:path>
              </a:pathLst>
            </a:cu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90989" tIns="90989" rIns="90989" bIns="90989" numCol="1" spcCol="1270" anchor="ctr" anchorCtr="0">
              <a:noAutofit/>
            </a:bodyPr>
            <a:lstStyle/>
            <a:p>
              <a:pPr algn="ctr" defTabSz="800100">
                <a:lnSpc>
                  <a:spcPct val="90000"/>
                </a:lnSpc>
                <a:spcBef>
                  <a:spcPct val="0"/>
                </a:spcBef>
                <a:spcAft>
                  <a:spcPct val="35000"/>
                </a:spcAft>
              </a:pPr>
              <a:r>
                <a:rPr lang="en-US" b="1" dirty="0">
                  <a:solidFill>
                    <a:prstClr val="white"/>
                  </a:solidFill>
                </a:rPr>
                <a:t>Cross Cutting</a:t>
              </a:r>
              <a:endParaRPr lang="en-US" dirty="0">
                <a:solidFill>
                  <a:prstClr val="white"/>
                </a:solidFill>
              </a:endParaRPr>
            </a:p>
          </p:txBody>
        </p:sp>
        <p:sp>
          <p:nvSpPr>
            <p:cNvPr id="11" name="Freeform 10"/>
            <p:cNvSpPr/>
            <p:nvPr/>
          </p:nvSpPr>
          <p:spPr>
            <a:xfrm>
              <a:off x="5154400" y="3047999"/>
              <a:ext cx="1685580" cy="3353990"/>
            </a:xfrm>
            <a:custGeom>
              <a:avLst/>
              <a:gdLst>
                <a:gd name="connsiteX0" fmla="*/ 0 w 1526858"/>
                <a:gd name="connsiteY0" fmla="*/ 152686 h 3049179"/>
                <a:gd name="connsiteX1" fmla="*/ 152686 w 1526858"/>
                <a:gd name="connsiteY1" fmla="*/ 0 h 3049179"/>
                <a:gd name="connsiteX2" fmla="*/ 1374172 w 1526858"/>
                <a:gd name="connsiteY2" fmla="*/ 0 h 3049179"/>
                <a:gd name="connsiteX3" fmla="*/ 1526858 w 1526858"/>
                <a:gd name="connsiteY3" fmla="*/ 152686 h 3049179"/>
                <a:gd name="connsiteX4" fmla="*/ 1526858 w 1526858"/>
                <a:gd name="connsiteY4" fmla="*/ 2896493 h 3049179"/>
                <a:gd name="connsiteX5" fmla="*/ 1374172 w 1526858"/>
                <a:gd name="connsiteY5" fmla="*/ 3049179 h 3049179"/>
                <a:gd name="connsiteX6" fmla="*/ 152686 w 1526858"/>
                <a:gd name="connsiteY6" fmla="*/ 3049179 h 3049179"/>
                <a:gd name="connsiteX7" fmla="*/ 0 w 1526858"/>
                <a:gd name="connsiteY7" fmla="*/ 2896493 h 3049179"/>
                <a:gd name="connsiteX8" fmla="*/ 0 w 1526858"/>
                <a:gd name="connsiteY8" fmla="*/ 152686 h 3049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6858" h="3049179">
                  <a:moveTo>
                    <a:pt x="0" y="152686"/>
                  </a:moveTo>
                  <a:cubicBezTo>
                    <a:pt x="0" y="68360"/>
                    <a:pt x="68360" y="0"/>
                    <a:pt x="152686" y="0"/>
                  </a:cubicBezTo>
                  <a:lnTo>
                    <a:pt x="1374172" y="0"/>
                  </a:lnTo>
                  <a:cubicBezTo>
                    <a:pt x="1458498" y="0"/>
                    <a:pt x="1526858" y="68360"/>
                    <a:pt x="1526858" y="152686"/>
                  </a:cubicBezTo>
                  <a:lnTo>
                    <a:pt x="1526858" y="2896493"/>
                  </a:lnTo>
                  <a:cubicBezTo>
                    <a:pt x="1526858" y="2980819"/>
                    <a:pt x="1458498" y="3049179"/>
                    <a:pt x="1374172" y="3049179"/>
                  </a:cubicBezTo>
                  <a:lnTo>
                    <a:pt x="152686" y="3049179"/>
                  </a:lnTo>
                  <a:cubicBezTo>
                    <a:pt x="68360" y="3049179"/>
                    <a:pt x="0" y="2980819"/>
                    <a:pt x="0" y="2896493"/>
                  </a:cubicBezTo>
                  <a:lnTo>
                    <a:pt x="0" y="152686"/>
                  </a:lnTo>
                  <a:close/>
                </a:path>
              </a:pathLst>
            </a:cu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98060" tIns="98060" rIns="98060" bIns="98060" numCol="1" spcCol="1270" anchor="t" anchorCtr="0">
              <a:noAutofit/>
            </a:bodyPr>
            <a:lstStyle/>
            <a:p>
              <a:pPr algn="ctr" defTabSz="622300">
                <a:lnSpc>
                  <a:spcPct val="90000"/>
                </a:lnSpc>
                <a:spcBef>
                  <a:spcPct val="0"/>
                </a:spcBef>
              </a:pPr>
              <a:r>
                <a:rPr lang="en-US" sz="1600" b="1" dirty="0">
                  <a:solidFill>
                    <a:prstClr val="white"/>
                  </a:solidFill>
                </a:rPr>
                <a:t>Sustainability</a:t>
              </a:r>
              <a:endParaRPr lang="en-US" sz="1400" b="1" dirty="0">
                <a:solidFill>
                  <a:prstClr val="white"/>
                </a:solidFill>
              </a:endParaRPr>
            </a:p>
            <a:p>
              <a:pPr defTabSz="622300">
                <a:lnSpc>
                  <a:spcPct val="90000"/>
                </a:lnSpc>
                <a:spcBef>
                  <a:spcPct val="0"/>
                </a:spcBef>
              </a:pPr>
              <a:endParaRPr lang="en-US" sz="1400" dirty="0">
                <a:solidFill>
                  <a:prstClr val="white"/>
                </a:solidFill>
              </a:endParaRPr>
            </a:p>
            <a:p>
              <a:pPr defTabSz="622300">
                <a:lnSpc>
                  <a:spcPct val="90000"/>
                </a:lnSpc>
                <a:spcBef>
                  <a:spcPct val="0"/>
                </a:spcBef>
              </a:pPr>
              <a:endParaRPr lang="en-US" sz="1400" dirty="0">
                <a:solidFill>
                  <a:prstClr val="white"/>
                </a:solidFill>
              </a:endParaRPr>
            </a:p>
            <a:p>
              <a:pPr defTabSz="622300">
                <a:lnSpc>
                  <a:spcPct val="90000"/>
                </a:lnSpc>
                <a:spcBef>
                  <a:spcPct val="0"/>
                </a:spcBef>
              </a:pPr>
              <a:r>
                <a:rPr lang="en-US" sz="1400" dirty="0">
                  <a:solidFill>
                    <a:prstClr val="white"/>
                  </a:solidFill>
                </a:rPr>
                <a:t>Promote the positive economic, social, and environmental effects, while reducing potential negative impacts of biofuels</a:t>
              </a:r>
            </a:p>
          </p:txBody>
        </p:sp>
        <p:sp>
          <p:nvSpPr>
            <p:cNvPr id="12" name="Freeform 11"/>
            <p:cNvSpPr/>
            <p:nvPr/>
          </p:nvSpPr>
          <p:spPr>
            <a:xfrm>
              <a:off x="6934200" y="3047999"/>
              <a:ext cx="1859921" cy="3353990"/>
            </a:xfrm>
            <a:custGeom>
              <a:avLst/>
              <a:gdLst>
                <a:gd name="connsiteX0" fmla="*/ 0 w 2212838"/>
                <a:gd name="connsiteY0" fmla="*/ 221284 h 3353990"/>
                <a:gd name="connsiteX1" fmla="*/ 221284 w 2212838"/>
                <a:gd name="connsiteY1" fmla="*/ 0 h 3353990"/>
                <a:gd name="connsiteX2" fmla="*/ 1991554 w 2212838"/>
                <a:gd name="connsiteY2" fmla="*/ 0 h 3353990"/>
                <a:gd name="connsiteX3" fmla="*/ 2212838 w 2212838"/>
                <a:gd name="connsiteY3" fmla="*/ 221284 h 3353990"/>
                <a:gd name="connsiteX4" fmla="*/ 2212838 w 2212838"/>
                <a:gd name="connsiteY4" fmla="*/ 3132706 h 3353990"/>
                <a:gd name="connsiteX5" fmla="*/ 1991554 w 2212838"/>
                <a:gd name="connsiteY5" fmla="*/ 3353990 h 3353990"/>
                <a:gd name="connsiteX6" fmla="*/ 221284 w 2212838"/>
                <a:gd name="connsiteY6" fmla="*/ 3353990 h 3353990"/>
                <a:gd name="connsiteX7" fmla="*/ 0 w 2212838"/>
                <a:gd name="connsiteY7" fmla="*/ 3132706 h 3353990"/>
                <a:gd name="connsiteX8" fmla="*/ 0 w 2212838"/>
                <a:gd name="connsiteY8" fmla="*/ 221284 h 335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838" h="3353990">
                  <a:moveTo>
                    <a:pt x="0" y="221284"/>
                  </a:moveTo>
                  <a:cubicBezTo>
                    <a:pt x="0" y="99072"/>
                    <a:pt x="99072" y="0"/>
                    <a:pt x="221284" y="0"/>
                  </a:cubicBezTo>
                  <a:lnTo>
                    <a:pt x="1991554" y="0"/>
                  </a:lnTo>
                  <a:cubicBezTo>
                    <a:pt x="2113766" y="0"/>
                    <a:pt x="2212838" y="99072"/>
                    <a:pt x="2212838" y="221284"/>
                  </a:cubicBezTo>
                  <a:lnTo>
                    <a:pt x="2212838" y="3132706"/>
                  </a:lnTo>
                  <a:cubicBezTo>
                    <a:pt x="2212838" y="3254918"/>
                    <a:pt x="2113766" y="3353990"/>
                    <a:pt x="1991554" y="3353990"/>
                  </a:cubicBezTo>
                  <a:lnTo>
                    <a:pt x="221284" y="3353990"/>
                  </a:lnTo>
                  <a:cubicBezTo>
                    <a:pt x="99072" y="3353990"/>
                    <a:pt x="0" y="3254918"/>
                    <a:pt x="0" y="3132706"/>
                  </a:cubicBezTo>
                  <a:lnTo>
                    <a:pt x="0" y="221284"/>
                  </a:lnTo>
                  <a:close/>
                </a:path>
              </a:pathLst>
            </a:custGeom>
            <a:solidFill>
              <a:schemeClr val="accent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18152" tIns="118152" rIns="118152" bIns="118152" numCol="1" spcCol="1270" anchor="t" anchorCtr="0">
              <a:noAutofit/>
            </a:bodyPr>
            <a:lstStyle/>
            <a:p>
              <a:pPr algn="ctr" defTabSz="622300">
                <a:lnSpc>
                  <a:spcPct val="90000"/>
                </a:lnSpc>
                <a:spcBef>
                  <a:spcPct val="0"/>
                </a:spcBef>
              </a:pPr>
              <a:r>
                <a:rPr lang="en-US" sz="1600" b="1" dirty="0">
                  <a:solidFill>
                    <a:prstClr val="white"/>
                  </a:solidFill>
                </a:rPr>
                <a:t>Strategic Analysis</a:t>
              </a:r>
            </a:p>
            <a:p>
              <a:pPr algn="ctr" defTabSz="622300">
                <a:lnSpc>
                  <a:spcPct val="90000"/>
                </a:lnSpc>
                <a:spcBef>
                  <a:spcPct val="0"/>
                </a:spcBef>
              </a:pPr>
              <a:r>
                <a:rPr lang="en-US" sz="1400" b="1" dirty="0">
                  <a:solidFill>
                    <a:prstClr val="white"/>
                  </a:solidFill>
                </a:rPr>
                <a:t> </a:t>
              </a:r>
            </a:p>
            <a:p>
              <a:pPr defTabSz="622300">
                <a:lnSpc>
                  <a:spcPct val="90000"/>
                </a:lnSpc>
                <a:spcBef>
                  <a:spcPct val="0"/>
                </a:spcBef>
                <a:spcAft>
                  <a:spcPct val="35000"/>
                </a:spcAft>
              </a:pPr>
              <a:r>
                <a:rPr lang="en-US" sz="1400" dirty="0">
                  <a:solidFill>
                    <a:prstClr val="white"/>
                  </a:solidFill>
                </a:rPr>
                <a:t>Provide context for decisions by establishing quantitative metrics, tracking progress toward goals, and informing portfolio planning and management</a:t>
              </a:r>
            </a:p>
          </p:txBody>
        </p:sp>
      </p:grpSp>
      <p:sp>
        <p:nvSpPr>
          <p:cNvPr id="3" name="Title 2"/>
          <p:cNvSpPr>
            <a:spLocks noGrp="1"/>
          </p:cNvSpPr>
          <p:nvPr>
            <p:ph type="title"/>
          </p:nvPr>
        </p:nvSpPr>
        <p:spPr>
          <a:xfrm>
            <a:off x="0" y="2"/>
            <a:ext cx="8458200" cy="825500"/>
          </a:xfrm>
        </p:spPr>
        <p:txBody>
          <a:bodyPr>
            <a:normAutofit/>
          </a:bodyPr>
          <a:lstStyle/>
          <a:p>
            <a:r>
              <a:rPr lang="en-US" dirty="0" smtClean="0"/>
              <a:t>Bioenergy Technologies Office Overview (BETO)</a:t>
            </a:r>
            <a:endParaRPr lang="en-US" dirty="0"/>
          </a:p>
        </p:txBody>
      </p:sp>
    </p:spTree>
    <p:extLst>
      <p:ext uri="{BB962C8B-B14F-4D97-AF65-F5344CB8AC3E}">
        <p14:creationId xmlns:p14="http://schemas.microsoft.com/office/powerpoint/2010/main" val="2940227907"/>
      </p:ext>
    </p:extLst>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0" y="2"/>
            <a:ext cx="5664200" cy="901700"/>
          </a:xfrm>
        </p:spPr>
        <p:txBody>
          <a:bodyPr/>
          <a:lstStyle/>
          <a:p>
            <a:pPr eaLnBrk="1" hangingPunct="1"/>
            <a:r>
              <a:rPr lang="en-US" sz="2800" dirty="0" smtClean="0">
                <a:uFillTx/>
                <a:latin typeface="+mn-lt"/>
                <a:ea typeface="ＭＳ Ｐゴシック"/>
              </a:rPr>
              <a:t>BETO’s Rol</a:t>
            </a:r>
            <a:r>
              <a:rPr lang="en-US" dirty="0" smtClean="0">
                <a:latin typeface="+mn-lt"/>
                <a:ea typeface="ＭＳ Ｐゴシック"/>
              </a:rPr>
              <a:t>e</a:t>
            </a:r>
            <a:endParaRPr lang="en-US" sz="2800" dirty="0">
              <a:uFillTx/>
              <a:latin typeface="+mn-lt"/>
              <a:ea typeface="ＭＳ Ｐゴシック"/>
            </a:endParaRPr>
          </a:p>
        </p:txBody>
      </p:sp>
      <p:pic>
        <p:nvPicPr>
          <p:cNvPr id="5" name="Content Placeholder 4"/>
          <p:cNvPicPr>
            <a:picLocks noGrp="1"/>
          </p:cNvPicPr>
          <p:nvPr>
            <p:ph idx="1"/>
          </p:nvPr>
        </p:nvPicPr>
        <p:blipFill>
          <a:blip r:embed="rId3" cstate="print"/>
          <a:stretch>
            <a:fillRect/>
          </a:stretch>
        </p:blipFill>
        <p:spPr>
          <a:xfrm>
            <a:off x="4165454" y="762002"/>
            <a:ext cx="4826146" cy="2705100"/>
          </a:xfrm>
          <a:prstGeom prst="rect">
            <a:avLst/>
          </a:prstGeom>
        </p:spPr>
      </p:pic>
      <p:sp>
        <p:nvSpPr>
          <p:cNvPr id="7" name="TextBox 6"/>
          <p:cNvSpPr txBox="1"/>
          <p:nvPr/>
        </p:nvSpPr>
        <p:spPr>
          <a:xfrm>
            <a:off x="152400" y="914402"/>
            <a:ext cx="3810000" cy="5520673"/>
          </a:xfrm>
          <a:prstGeom prst="rect">
            <a:avLst/>
          </a:prstGeom>
        </p:spPr>
        <p:txBody>
          <a:bodyPr vert="horz" wrap="square" lIns="91440" tIns="45720" rIns="91440" bIns="45720" rtlCol="0">
            <a:normAutofit fontScale="92500" lnSpcReduction="20000"/>
          </a:bodyPr>
          <a:lstStyle/>
          <a:p>
            <a:pPr defTabSz="457200" eaLnBrk="0" fontAlgn="base" hangingPunct="0">
              <a:spcBef>
                <a:spcPct val="0"/>
              </a:spcBef>
              <a:spcAft>
                <a:spcPts val="475"/>
              </a:spcAft>
            </a:pPr>
            <a:r>
              <a:rPr lang="en-US" sz="2000" b="1" dirty="0">
                <a:solidFill>
                  <a:srgbClr val="00425D">
                    <a:lumMod val="90000"/>
                    <a:lumOff val="10000"/>
                  </a:srgbClr>
                </a:solidFill>
                <a:latin typeface="Arial" pitchFamily="34" charset="0"/>
                <a:ea typeface="宋体"/>
                <a:cs typeface="宋体"/>
              </a:rPr>
              <a:t>RDD&amp;D </a:t>
            </a:r>
          </a:p>
          <a:p>
            <a:pPr marL="342900" indent="-342900" defTabSz="457200">
              <a:spcBef>
                <a:spcPct val="20000"/>
              </a:spcBef>
              <a:buFont typeface="Arial" panose="020B0604020202020204" pitchFamily="34" charset="0"/>
              <a:buChar char="•"/>
            </a:pPr>
            <a:r>
              <a:rPr lang="en-US" sz="2000" dirty="0">
                <a:solidFill>
                  <a:srgbClr val="000000"/>
                </a:solidFill>
                <a:cs typeface="Arial Narrow"/>
              </a:rPr>
              <a:t>BETO supports R&amp;D to prove out technical concepts, and overcome barriers to lower costs of advanced </a:t>
            </a:r>
            <a:r>
              <a:rPr lang="en-US" sz="2000" dirty="0" smtClean="0">
                <a:solidFill>
                  <a:srgbClr val="000000"/>
                </a:solidFill>
                <a:cs typeface="Arial Narrow"/>
              </a:rPr>
              <a:t>hydrocarbon biofuels </a:t>
            </a:r>
            <a:r>
              <a:rPr lang="en-US" sz="2000" dirty="0">
                <a:solidFill>
                  <a:srgbClr val="000000"/>
                </a:solidFill>
                <a:cs typeface="Arial Narrow"/>
              </a:rPr>
              <a:t>making them cost-competitive with petroleum fuels</a:t>
            </a:r>
          </a:p>
          <a:p>
            <a:pPr marL="342900" indent="-342900" defTabSz="457200">
              <a:spcBef>
                <a:spcPct val="20000"/>
              </a:spcBef>
              <a:buFont typeface="Arial" panose="020B0604020202020204" pitchFamily="34" charset="0"/>
              <a:buChar char="•"/>
            </a:pPr>
            <a:r>
              <a:rPr lang="en-US" sz="2000" dirty="0" smtClean="0">
                <a:solidFill>
                  <a:srgbClr val="000000"/>
                </a:solidFill>
                <a:cs typeface="Arial Narrow"/>
              </a:rPr>
              <a:t>BETO </a:t>
            </a:r>
            <a:r>
              <a:rPr lang="en-US" sz="2000" dirty="0">
                <a:solidFill>
                  <a:srgbClr val="000000"/>
                </a:solidFill>
                <a:cs typeface="Arial Narrow"/>
              </a:rPr>
              <a:t>supports D&amp;D to de-risk new technologies through validation of proof-of-performance at the pilot, demonstration and pioneer scale, in order to enable investor confidence for commercial investment</a:t>
            </a:r>
            <a:endParaRPr lang="en-US" sz="2323" dirty="0">
              <a:solidFill>
                <a:srgbClr val="0070C0"/>
              </a:solidFill>
              <a:cs typeface="Arial Narrow"/>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526166"/>
            <a:ext cx="4572000" cy="272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3810000"/>
            <a:ext cx="2133600" cy="52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497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5142" y="-3544"/>
            <a:ext cx="6865258" cy="914400"/>
          </a:xfrm>
        </p:spPr>
        <p:txBody>
          <a:bodyPr>
            <a:normAutofit/>
          </a:bodyPr>
          <a:lstStyle/>
          <a:p>
            <a:r>
              <a:rPr lang="en-US" dirty="0" smtClean="0">
                <a:latin typeface="+mn-lt"/>
                <a:cs typeface="Arial" panose="020B0604020202020204" pitchFamily="34" charset="0"/>
              </a:rPr>
              <a:t>Innovation is Challenging and Involves Risks</a:t>
            </a:r>
            <a:endParaRPr lang="en-US" dirty="0">
              <a:latin typeface="+mn-lt"/>
              <a:cs typeface="Arial" panose="020B0604020202020204" pitchFamily="34" charset="0"/>
            </a:endParaRPr>
          </a:p>
        </p:txBody>
      </p:sp>
      <p:sp>
        <p:nvSpPr>
          <p:cNvPr id="5" name="TextBox 4"/>
          <p:cNvSpPr txBox="1"/>
          <p:nvPr/>
        </p:nvSpPr>
        <p:spPr>
          <a:xfrm>
            <a:off x="145146" y="762000"/>
            <a:ext cx="8998857" cy="1939637"/>
          </a:xfrm>
          <a:prstGeom prst="rect">
            <a:avLst/>
          </a:prstGeom>
        </p:spPr>
        <p:txBody>
          <a:bodyPr vert="horz" wrap="square" lIns="91440" tIns="45720" rIns="91440" bIns="45720" rtlCol="0">
            <a:normAutofit fontScale="92500" lnSpcReduction="10000"/>
          </a:bodyPr>
          <a:lstStyle/>
          <a:p>
            <a:r>
              <a:rPr lang="en-US" sz="2000" dirty="0">
                <a:solidFill>
                  <a:srgbClr val="50565C">
                    <a:lumMod val="50000"/>
                  </a:srgbClr>
                </a:solidFill>
                <a:cs typeface="Arial" panose="020B0604020202020204" pitchFamily="34" charset="0"/>
              </a:rPr>
              <a:t>De-risking of technologies is central to R&amp;D into and through the D&amp;D role, addressing greater integration and scale:</a:t>
            </a:r>
          </a:p>
          <a:p>
            <a:pPr marL="517525" lvl="1" indent="-285750">
              <a:buFont typeface="Wingdings" panose="05000000000000000000" pitchFamily="2" charset="2"/>
              <a:buChar char="Ø"/>
            </a:pPr>
            <a:r>
              <a:rPr lang="en-US" sz="1600" dirty="0">
                <a:solidFill>
                  <a:srgbClr val="50565C">
                    <a:lumMod val="50000"/>
                  </a:srgbClr>
                </a:solidFill>
                <a:cs typeface="Arial" panose="020B0604020202020204" pitchFamily="34" charset="0"/>
              </a:rPr>
              <a:t>BETO is focusing on advancing more technologies, including renewable diesel and jet fuels</a:t>
            </a:r>
          </a:p>
          <a:p>
            <a:pPr marL="517525" lvl="1" indent="-285750">
              <a:buFont typeface="Wingdings" panose="05000000000000000000" pitchFamily="2" charset="2"/>
              <a:buChar char="Ø"/>
            </a:pPr>
            <a:r>
              <a:rPr lang="en-US" sz="1600" dirty="0" smtClean="0">
                <a:solidFill>
                  <a:srgbClr val="50565C">
                    <a:lumMod val="50000"/>
                  </a:srgbClr>
                </a:solidFill>
                <a:cs typeface="Arial" panose="020B0604020202020204" pitchFamily="34" charset="0"/>
              </a:rPr>
              <a:t>Technical</a:t>
            </a:r>
            <a:r>
              <a:rPr lang="en-US" sz="1600" dirty="0">
                <a:solidFill>
                  <a:srgbClr val="50565C">
                    <a:lumMod val="50000"/>
                  </a:srgbClr>
                </a:solidFill>
                <a:cs typeface="Arial" panose="020B0604020202020204" pitchFamily="34" charset="0"/>
              </a:rPr>
              <a:t>, construction, operational and financial/market risks</a:t>
            </a:r>
          </a:p>
          <a:p>
            <a:pPr marL="517525" lvl="1" indent="-285750">
              <a:buFont typeface="Wingdings" panose="05000000000000000000" pitchFamily="2" charset="2"/>
              <a:buChar char="Ø"/>
            </a:pPr>
            <a:r>
              <a:rPr lang="en-US" sz="1600" dirty="0">
                <a:solidFill>
                  <a:srgbClr val="50565C">
                    <a:lumMod val="50000"/>
                  </a:srgbClr>
                </a:solidFill>
                <a:cs typeface="Arial" panose="020B0604020202020204" pitchFamily="34" charset="0"/>
              </a:rPr>
              <a:t>DOE needs new ways to communicate technical </a:t>
            </a:r>
            <a:r>
              <a:rPr lang="en-US" sz="1600" dirty="0" smtClean="0">
                <a:solidFill>
                  <a:srgbClr val="50565C">
                    <a:lumMod val="50000"/>
                  </a:srgbClr>
                </a:solidFill>
                <a:cs typeface="Arial" panose="020B0604020202020204" pitchFamily="34" charset="0"/>
              </a:rPr>
              <a:t>risk for hydrocarbon fuels</a:t>
            </a:r>
          </a:p>
          <a:p>
            <a:r>
              <a:rPr lang="en-US" sz="1400" dirty="0" smtClean="0">
                <a:solidFill>
                  <a:srgbClr val="50565C"/>
                </a:solidFill>
                <a:latin typeface="Times" pitchFamily="18" charset="0"/>
              </a:rPr>
              <a:t> </a:t>
            </a:r>
            <a:endParaRPr lang="en-US" sz="1400" baseline="30000" dirty="0">
              <a:solidFill>
                <a:srgbClr val="50565C"/>
              </a:solidFill>
              <a:latin typeface="Times"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43" y="2286000"/>
            <a:ext cx="7535276" cy="23774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785483"/>
            <a:ext cx="8308162" cy="1462919"/>
          </a:xfrm>
          <a:prstGeom prst="rect">
            <a:avLst/>
          </a:prstGeom>
        </p:spPr>
      </p:pic>
    </p:spTree>
    <p:extLst>
      <p:ext uri="{BB962C8B-B14F-4D97-AF65-F5344CB8AC3E}">
        <p14:creationId xmlns:p14="http://schemas.microsoft.com/office/powerpoint/2010/main" val="2922165490"/>
      </p:ext>
    </p:ext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599" y="1371599"/>
            <a:ext cx="6949440" cy="369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bwMode="auto">
          <a:xfrm>
            <a:off x="187838" y="13648"/>
            <a:ext cx="8625839" cy="812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lnSpc>
                <a:spcPts val="2800"/>
              </a:lnSpc>
              <a:spcBef>
                <a:spcPct val="0"/>
              </a:spcBef>
              <a:spcAft>
                <a:spcPct val="0"/>
              </a:spcAft>
              <a:defRPr sz="2600" kern="1200">
                <a:solidFill>
                  <a:srgbClr val="FFFFFF"/>
                </a:solidFill>
                <a:latin typeface="+mj-lt"/>
                <a:ea typeface="ＭＳ Ｐゴシック" pitchFamily="-108" charset="-128"/>
                <a:cs typeface="ＭＳ Ｐゴシック" pitchFamily="-108" charset="-128"/>
              </a:defRPr>
            </a:lvl1pPr>
            <a:lvl2pPr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2pPr>
            <a:lvl3pPr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3pPr>
            <a:lvl4pPr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4pPr>
            <a:lvl5pPr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5pPr>
            <a:lvl6pPr marL="457200"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6pPr>
            <a:lvl7pPr marL="914400"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7pPr>
            <a:lvl8pPr marL="1371600"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8pPr>
            <a:lvl9pPr marL="1828800" algn="l" defTabSz="457200" rtl="0" eaLnBrk="1" fontAlgn="base" hangingPunct="1">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9pPr>
          </a:lstStyle>
          <a:p>
            <a:r>
              <a:rPr lang="en-US" sz="2800" dirty="0" smtClean="0">
                <a:solidFill>
                  <a:srgbClr val="000000"/>
                </a:solidFill>
              </a:rPr>
              <a:t>BETO IBR Portfolio and Hydrocarbon </a:t>
            </a:r>
            <a:r>
              <a:rPr lang="en-US" sz="2800" b="1" dirty="0" smtClean="0">
                <a:solidFill>
                  <a:srgbClr val="000000"/>
                </a:solidFill>
              </a:rPr>
              <a:t>Fuels</a:t>
            </a:r>
            <a:endParaRPr lang="en-US" sz="2800" b="1" dirty="0">
              <a:solidFill>
                <a:srgbClr val="000000"/>
              </a:solidFill>
            </a:endParaRPr>
          </a:p>
        </p:txBody>
      </p:sp>
      <p:sp>
        <p:nvSpPr>
          <p:cNvPr id="6" name="Content Placeholder 2"/>
          <p:cNvSpPr>
            <a:spLocks noGrp="1"/>
          </p:cNvSpPr>
          <p:nvPr/>
        </p:nvSpPr>
        <p:spPr bwMode="auto">
          <a:xfrm>
            <a:off x="0" y="876433"/>
            <a:ext cx="3048000" cy="5666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a:lstStyle>
          <a:p>
            <a:pPr marL="285750" indent="-285750">
              <a:buFont typeface="Arial" pitchFamily="34" charset="0"/>
              <a:buChar char="•"/>
            </a:pPr>
            <a:r>
              <a:rPr lang="en-US" dirty="0" smtClean="0">
                <a:solidFill>
                  <a:srgbClr val="000000"/>
                </a:solidFill>
                <a:latin typeface="Calibri"/>
              </a:rPr>
              <a:t>11 integrated biorefinery projects are investigating hydrocarbons from biomass resources:  </a:t>
            </a:r>
          </a:p>
          <a:p>
            <a:pPr marL="742950" lvl="1" indent="-285750">
              <a:buFont typeface="Calibri" panose="020F0502020204030204" pitchFamily="34" charset="0"/>
              <a:buChar char="‒"/>
            </a:pPr>
            <a:r>
              <a:rPr lang="en-US" sz="1600" i="1" dirty="0" smtClean="0">
                <a:solidFill>
                  <a:srgbClr val="000000"/>
                </a:solidFill>
                <a:latin typeface="Calibri"/>
              </a:rPr>
              <a:t>Flambeau </a:t>
            </a:r>
          </a:p>
          <a:p>
            <a:pPr marL="742950" lvl="1" indent="-285750">
              <a:buFont typeface="Calibri" panose="020F0502020204030204" pitchFamily="34" charset="0"/>
              <a:buChar char="‒"/>
            </a:pPr>
            <a:r>
              <a:rPr lang="en-US" sz="1600" i="1" dirty="0" smtClean="0">
                <a:solidFill>
                  <a:srgbClr val="000000"/>
                </a:solidFill>
                <a:latin typeface="Calibri"/>
              </a:rPr>
              <a:t>New Page </a:t>
            </a:r>
          </a:p>
          <a:p>
            <a:pPr marL="742950" lvl="1" indent="-285750">
              <a:buFont typeface="Calibri" panose="020F0502020204030204" pitchFamily="34" charset="0"/>
              <a:buChar char="‒"/>
            </a:pPr>
            <a:r>
              <a:rPr lang="en-US" sz="1600" dirty="0" smtClean="0">
                <a:solidFill>
                  <a:srgbClr val="000000"/>
                </a:solidFill>
                <a:latin typeface="Calibri"/>
              </a:rPr>
              <a:t>Haldor </a:t>
            </a:r>
          </a:p>
          <a:p>
            <a:pPr marL="742950" lvl="1" indent="-285750">
              <a:buFont typeface="Calibri" panose="020F0502020204030204" pitchFamily="34" charset="0"/>
              <a:buChar char="‒"/>
            </a:pPr>
            <a:r>
              <a:rPr lang="en-US" sz="1600" i="1" dirty="0" smtClean="0">
                <a:solidFill>
                  <a:srgbClr val="000000"/>
                </a:solidFill>
                <a:latin typeface="Calibri"/>
              </a:rPr>
              <a:t>GTI </a:t>
            </a:r>
          </a:p>
          <a:p>
            <a:pPr marL="742950" lvl="1" indent="-285750">
              <a:buFont typeface="Calibri" panose="020F0502020204030204" pitchFamily="34" charset="0"/>
              <a:buChar char="‒"/>
            </a:pPr>
            <a:r>
              <a:rPr lang="en-US" sz="1600" dirty="0" smtClean="0">
                <a:solidFill>
                  <a:srgbClr val="000000"/>
                </a:solidFill>
                <a:latin typeface="Calibri"/>
              </a:rPr>
              <a:t>REII </a:t>
            </a:r>
          </a:p>
          <a:p>
            <a:pPr marL="742950" lvl="1" indent="-285750">
              <a:buFont typeface="Calibri" panose="020F0502020204030204" pitchFamily="34" charset="0"/>
              <a:buChar char="‒"/>
            </a:pPr>
            <a:r>
              <a:rPr lang="en-US" sz="1600" i="1" dirty="0" smtClean="0">
                <a:solidFill>
                  <a:srgbClr val="000000"/>
                </a:solidFill>
                <a:latin typeface="Calibri"/>
              </a:rPr>
              <a:t>Elevance </a:t>
            </a:r>
          </a:p>
          <a:p>
            <a:pPr marL="742950" lvl="1" indent="-285750">
              <a:buFont typeface="Calibri" panose="020F0502020204030204" pitchFamily="34" charset="0"/>
              <a:buChar char="‒"/>
            </a:pPr>
            <a:r>
              <a:rPr lang="en-US" sz="1600" dirty="0" smtClean="0">
                <a:solidFill>
                  <a:srgbClr val="000000"/>
                </a:solidFill>
                <a:latin typeface="Calibri"/>
              </a:rPr>
              <a:t>Solazyme </a:t>
            </a:r>
          </a:p>
          <a:p>
            <a:pPr marL="742950" lvl="1" indent="-285750">
              <a:buFont typeface="Calibri" panose="020F0502020204030204" pitchFamily="34" charset="0"/>
              <a:buChar char="‒"/>
            </a:pPr>
            <a:r>
              <a:rPr lang="en-US" sz="1600" dirty="0" smtClean="0">
                <a:solidFill>
                  <a:srgbClr val="000000"/>
                </a:solidFill>
                <a:latin typeface="Calibri"/>
              </a:rPr>
              <a:t>ClearFuels </a:t>
            </a:r>
          </a:p>
          <a:p>
            <a:pPr marL="742950" lvl="1" indent="-285750">
              <a:buFont typeface="Calibri" panose="020F0502020204030204" pitchFamily="34" charset="0"/>
              <a:buChar char="‒"/>
            </a:pPr>
            <a:r>
              <a:rPr lang="en-US" sz="1600" dirty="0" smtClean="0">
                <a:solidFill>
                  <a:srgbClr val="000000"/>
                </a:solidFill>
                <a:latin typeface="Calibri"/>
              </a:rPr>
              <a:t>Amyris </a:t>
            </a:r>
          </a:p>
          <a:p>
            <a:pPr marL="742950" lvl="1" indent="-285750">
              <a:buFont typeface="Calibri" panose="020F0502020204030204" pitchFamily="34" charset="0"/>
              <a:buChar char="‒"/>
            </a:pPr>
            <a:r>
              <a:rPr lang="en-US" sz="1600" dirty="0" smtClean="0">
                <a:solidFill>
                  <a:srgbClr val="000000"/>
                </a:solidFill>
                <a:latin typeface="Calibri"/>
              </a:rPr>
              <a:t>Sapphire </a:t>
            </a:r>
          </a:p>
          <a:p>
            <a:pPr marL="742950" lvl="1" indent="-285750">
              <a:buFont typeface="Calibri" panose="020F0502020204030204" pitchFamily="34" charset="0"/>
              <a:buChar char="‒"/>
            </a:pPr>
            <a:r>
              <a:rPr lang="en-US" sz="1600" dirty="0" smtClean="0">
                <a:solidFill>
                  <a:srgbClr val="000000"/>
                </a:solidFill>
                <a:latin typeface="Calibri"/>
              </a:rPr>
              <a:t>UOP</a:t>
            </a:r>
            <a:endParaRPr lang="en-US" sz="1600" dirty="0">
              <a:solidFill>
                <a:srgbClr val="000000"/>
              </a:solidFill>
              <a:latin typeface="Calibri"/>
            </a:endParaRPr>
          </a:p>
          <a:p>
            <a:pPr marL="285750" indent="-285750">
              <a:buFont typeface="Arial" pitchFamily="34" charset="0"/>
              <a:buChar char="•"/>
            </a:pPr>
            <a:r>
              <a:rPr lang="en-US" dirty="0" smtClean="0">
                <a:solidFill>
                  <a:srgbClr val="000000"/>
                </a:solidFill>
                <a:latin typeface="Calibri"/>
              </a:rPr>
              <a:t>GTI and Elevance are R&amp;D projects.</a:t>
            </a:r>
            <a:endParaRPr lang="en-US" dirty="0">
              <a:solidFill>
                <a:srgbClr val="000000"/>
              </a:solidFill>
              <a:latin typeface="Calibri"/>
            </a:endParaRPr>
          </a:p>
          <a:p>
            <a:pPr marL="285750" indent="-285750">
              <a:buFont typeface="Arial" pitchFamily="34" charset="0"/>
              <a:buChar char="•"/>
            </a:pPr>
            <a:r>
              <a:rPr lang="en-US" dirty="0" smtClean="0">
                <a:solidFill>
                  <a:srgbClr val="000000"/>
                </a:solidFill>
                <a:latin typeface="Calibri"/>
              </a:rPr>
              <a:t>9 projects are pilot, demonstration, or commercial scale.</a:t>
            </a:r>
            <a:endParaRPr lang="en-US" dirty="0">
              <a:solidFill>
                <a:srgbClr val="000000"/>
              </a:solidFill>
              <a:latin typeface="Calibri"/>
            </a:endParaRPr>
          </a:p>
        </p:txBody>
      </p:sp>
      <p:sp>
        <p:nvSpPr>
          <p:cNvPr id="7" name="Rectangle 6"/>
          <p:cNvSpPr/>
          <p:nvPr/>
        </p:nvSpPr>
        <p:spPr>
          <a:xfrm>
            <a:off x="2920400" y="6019800"/>
            <a:ext cx="6172200" cy="523220"/>
          </a:xfrm>
          <a:prstGeom prst="rect">
            <a:avLst/>
          </a:prstGeom>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1pPr>
            <a:lvl2pPr marL="4572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2pPr>
            <a:lvl3pPr marL="9144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3pPr>
            <a:lvl4pPr marL="13716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4pPr>
            <a:lvl5pPr marL="1828800" algn="l" defTabSz="457200" rtl="0" fontAlgn="base">
              <a:spcBef>
                <a:spcPct val="0"/>
              </a:spcBef>
              <a:spcAft>
                <a:spcPct val="0"/>
              </a:spcAft>
              <a:defRPr kern="1200">
                <a:solidFill>
                  <a:schemeClr val="tx1"/>
                </a:solidFill>
                <a:latin typeface="Arial" pitchFamily="-106" charset="0"/>
                <a:ea typeface="ＭＳ Ｐゴシック" pitchFamily="-106" charset="-128"/>
                <a:cs typeface="ＭＳ Ｐゴシック" pitchFamily="-106" charset="-128"/>
              </a:defRPr>
            </a:lvl5pPr>
            <a:lvl6pPr marL="22860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6pPr>
            <a:lvl7pPr marL="27432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7pPr>
            <a:lvl8pPr marL="32004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8pPr>
            <a:lvl9pPr marL="3657600" algn="l" defTabSz="457200" rtl="0" eaLnBrk="1" latinLnBrk="0" hangingPunct="1">
              <a:defRPr kern="1200">
                <a:solidFill>
                  <a:schemeClr val="tx1"/>
                </a:solidFill>
                <a:latin typeface="Arial" pitchFamily="-106" charset="0"/>
                <a:ea typeface="ＭＳ Ｐゴシック" pitchFamily="-106" charset="-128"/>
                <a:cs typeface="ＭＳ Ｐゴシック" pitchFamily="-106" charset="-128"/>
              </a:defRPr>
            </a:lvl9pPr>
          </a:lstStyle>
          <a:p>
            <a:pPr>
              <a:spcBef>
                <a:spcPct val="50000"/>
              </a:spcBef>
            </a:pPr>
            <a:r>
              <a:rPr lang="en-US" sz="1400" b="1" dirty="0" smtClean="0">
                <a:solidFill>
                  <a:srgbClr val="000000"/>
                </a:solidFill>
                <a:latin typeface="Arial" charset="0"/>
              </a:rPr>
              <a:t>For more information visit: </a:t>
            </a:r>
            <a:r>
              <a:rPr lang="en-US" sz="1400" b="1" u="sng" dirty="0">
                <a:solidFill>
                  <a:srgbClr val="000000"/>
                </a:solidFill>
                <a:latin typeface="Arial" charset="0"/>
              </a:rPr>
              <a:t>http://www1.eere.energy.gov/bioenergy/integrated_biorefineries.html</a:t>
            </a:r>
          </a:p>
        </p:txBody>
      </p:sp>
      <p:grpSp>
        <p:nvGrpSpPr>
          <p:cNvPr id="5" name="Group 4"/>
          <p:cNvGrpSpPr/>
          <p:nvPr/>
        </p:nvGrpSpPr>
        <p:grpSpPr>
          <a:xfrm>
            <a:off x="7899271" y="4227960"/>
            <a:ext cx="1097280" cy="1005840"/>
            <a:chOff x="7888026" y="4288945"/>
            <a:chExt cx="1205377" cy="1221938"/>
          </a:xfrm>
        </p:grpSpPr>
        <p:pic>
          <p:nvPicPr>
            <p:cNvPr id="9" name="Picture 8"/>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7888026" y="4288945"/>
              <a:ext cx="1098232" cy="12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691611" y="4704130"/>
              <a:ext cx="401792" cy="163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grpSp>
    </p:spTree>
    <p:extLst>
      <p:ext uri="{BB962C8B-B14F-4D97-AF65-F5344CB8AC3E}">
        <p14:creationId xmlns:p14="http://schemas.microsoft.com/office/powerpoint/2010/main" val="610913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838200"/>
            <a:ext cx="8686800" cy="2286000"/>
          </a:xfrm>
        </p:spPr>
        <p:txBody>
          <a:bodyPr/>
          <a:lstStyle/>
          <a:p>
            <a:pPr marL="0" indent="0">
              <a:buNone/>
            </a:pPr>
            <a:r>
              <a:rPr lang="en-US" sz="2000" dirty="0" smtClean="0">
                <a:latin typeface="+mn-lt"/>
              </a:rPr>
              <a:t>BETO </a:t>
            </a:r>
            <a:r>
              <a:rPr lang="en-US" sz="2000" dirty="0">
                <a:latin typeface="+mn-lt"/>
              </a:rPr>
              <a:t>is committed to strengthening the relationship between the DOE and the aviation sector in order to help advance the renewable jet fuel industry. </a:t>
            </a:r>
            <a:r>
              <a:rPr lang="en-US" sz="2000" dirty="0" smtClean="0">
                <a:latin typeface="+mn-lt"/>
              </a:rPr>
              <a:t>Over the past few years, BETO has increased collaboration activities </a:t>
            </a:r>
            <a:r>
              <a:rPr lang="en-US" sz="2000" dirty="0">
                <a:latin typeface="+mn-lt"/>
              </a:rPr>
              <a:t>with the military, airline industry, and government partners including </a:t>
            </a:r>
            <a:r>
              <a:rPr lang="en-US" sz="2000" dirty="0" smtClean="0">
                <a:latin typeface="+mn-lt"/>
              </a:rPr>
              <a:t>the Commercial Aviation Alternative Fuels Initiative (CAAFI) and the </a:t>
            </a:r>
            <a:r>
              <a:rPr lang="en-US" sz="2000" dirty="0">
                <a:latin typeface="+mn-lt"/>
              </a:rPr>
              <a:t>Federal Aviation Administration (FAA</a:t>
            </a:r>
            <a:r>
              <a:rPr lang="en-US" sz="2000" dirty="0" smtClean="0">
                <a:latin typeface="+mn-lt"/>
              </a:rPr>
              <a:t>). </a:t>
            </a:r>
            <a:endParaRPr lang="en-US" sz="2000" dirty="0">
              <a:latin typeface="+mn-lt"/>
            </a:endParaRPr>
          </a:p>
          <a:p>
            <a:pPr marL="0" indent="0">
              <a:spcBef>
                <a:spcPts val="0"/>
              </a:spcBef>
              <a:buNone/>
            </a:pPr>
            <a:endParaRPr lang="en-US" sz="2000" dirty="0" smtClean="0">
              <a:latin typeface="+mn-lt"/>
            </a:endParaRPr>
          </a:p>
          <a:p>
            <a:pPr marL="0" indent="0">
              <a:buNone/>
            </a:pPr>
            <a:endParaRPr lang="en-US" sz="1800" dirty="0" smtClean="0">
              <a:latin typeface="+mn-lt"/>
            </a:endParaRPr>
          </a:p>
        </p:txBody>
      </p:sp>
      <p:sp>
        <p:nvSpPr>
          <p:cNvPr id="6" name="Title 5"/>
          <p:cNvSpPr>
            <a:spLocks noGrp="1"/>
          </p:cNvSpPr>
          <p:nvPr>
            <p:ph type="title"/>
          </p:nvPr>
        </p:nvSpPr>
        <p:spPr>
          <a:xfrm>
            <a:off x="152400" y="10635"/>
            <a:ext cx="5664200" cy="901700"/>
          </a:xfrm>
        </p:spPr>
        <p:txBody>
          <a:bodyPr>
            <a:normAutofit/>
          </a:bodyPr>
          <a:lstStyle/>
          <a:p>
            <a:r>
              <a:rPr lang="en-US" dirty="0"/>
              <a:t>Aviation Biofuels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6" y="3124203"/>
            <a:ext cx="3712151"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2819400"/>
            <a:ext cx="5029200" cy="3124200"/>
          </a:xfrm>
          <a:prstGeom prst="rect">
            <a:avLst/>
          </a:prstGeom>
        </p:spPr>
        <p:txBody>
          <a:bodyPr vert="horz" wrap="square" lIns="91440" tIns="45720" rIns="91440" bIns="45720" rtlCol="0">
            <a:normAutofit/>
          </a:bodyPr>
          <a:lstStyle/>
          <a:p>
            <a:pPr defTabSz="457200" eaLnBrk="0" fontAlgn="base" hangingPunct="0">
              <a:spcBef>
                <a:spcPct val="20000"/>
              </a:spcBef>
              <a:spcAft>
                <a:spcPct val="0"/>
              </a:spcAft>
            </a:pPr>
            <a:r>
              <a:rPr lang="en-US" sz="2000" dirty="0">
                <a:solidFill>
                  <a:srgbClr val="50565C">
                    <a:lumMod val="50000"/>
                  </a:srgbClr>
                </a:solidFill>
              </a:rPr>
              <a:t>As part of the increasing aviation fuels focus at the DOE, BETO staff will be supporting the following initiatives:</a:t>
            </a:r>
          </a:p>
          <a:p>
            <a:pPr marL="342900" indent="-342900" defTabSz="457200" eaLnBrk="0" fontAlgn="base" hangingPunct="0">
              <a:spcBef>
                <a:spcPct val="20000"/>
              </a:spcBef>
              <a:spcAft>
                <a:spcPct val="0"/>
              </a:spcAft>
              <a:buFont typeface="Arial" charset="0"/>
              <a:buChar char="•"/>
            </a:pPr>
            <a:r>
              <a:rPr lang="en-US" dirty="0">
                <a:solidFill>
                  <a:srgbClr val="50565C">
                    <a:lumMod val="50000"/>
                  </a:srgbClr>
                </a:solidFill>
              </a:rPr>
              <a:t>National Alternative Jet Fuels Strategy Roadmap </a:t>
            </a:r>
          </a:p>
          <a:p>
            <a:pPr marL="342900" indent="-342900" defTabSz="457200" eaLnBrk="0" fontAlgn="base" hangingPunct="0">
              <a:spcBef>
                <a:spcPct val="20000"/>
              </a:spcBef>
              <a:spcAft>
                <a:spcPct val="0"/>
              </a:spcAft>
              <a:buFont typeface="Arial" charset="0"/>
              <a:buChar char="•"/>
            </a:pPr>
            <a:r>
              <a:rPr lang="en-US" dirty="0">
                <a:solidFill>
                  <a:srgbClr val="50565C">
                    <a:lumMod val="50000"/>
                  </a:srgbClr>
                </a:solidFill>
              </a:rPr>
              <a:t>FAA Center of Excellence in alternative jet fuels </a:t>
            </a:r>
          </a:p>
          <a:p>
            <a:pPr marL="342900" indent="-342900" defTabSz="457200" eaLnBrk="0" fontAlgn="base" hangingPunct="0">
              <a:spcBef>
                <a:spcPct val="20000"/>
              </a:spcBef>
              <a:spcAft>
                <a:spcPct val="0"/>
              </a:spcAft>
              <a:buFont typeface="Arial" charset="0"/>
              <a:buChar char="•"/>
            </a:pPr>
            <a:r>
              <a:rPr lang="en-US" dirty="0">
                <a:solidFill>
                  <a:srgbClr val="50565C">
                    <a:lumMod val="50000"/>
                  </a:srgbClr>
                </a:solidFill>
              </a:rPr>
              <a:t>Alternative Jet Fuels Workshop (a follow up to November 2012 effort)</a:t>
            </a:r>
          </a:p>
          <a:p>
            <a:pPr defTabSz="457200" eaLnBrk="0" fontAlgn="base" hangingPunct="0">
              <a:spcBef>
                <a:spcPct val="20000"/>
              </a:spcBef>
              <a:spcAft>
                <a:spcPct val="0"/>
              </a:spcAft>
            </a:pPr>
            <a:endParaRPr lang="en-US" dirty="0">
              <a:solidFill>
                <a:srgbClr val="50565C">
                  <a:lumMod val="50000"/>
                </a:srgbClr>
              </a:solidFill>
            </a:endParaRPr>
          </a:p>
          <a:p>
            <a:pPr defTabSz="457200">
              <a:spcBef>
                <a:spcPct val="20000"/>
              </a:spcBef>
              <a:buFont typeface="Arial"/>
              <a:buNone/>
            </a:pPr>
            <a:endParaRPr lang="en-US" sz="2323" b="1" dirty="0" smtClean="0">
              <a:solidFill>
                <a:srgbClr val="FFFFFF"/>
              </a:solidFill>
              <a:latin typeface="Arial Narrow"/>
              <a:cs typeface="Arial Narrow"/>
            </a:endParaRPr>
          </a:p>
        </p:txBody>
      </p:sp>
    </p:spTree>
    <p:extLst>
      <p:ext uri="{BB962C8B-B14F-4D97-AF65-F5344CB8AC3E}">
        <p14:creationId xmlns:p14="http://schemas.microsoft.com/office/powerpoint/2010/main" val="96516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36"/>
            <a:ext cx="2514600" cy="914400"/>
          </a:xfrm>
        </p:spPr>
        <p:txBody>
          <a:bodyPr/>
          <a:lstStyle/>
          <a:p>
            <a:r>
              <a:rPr lang="en-US" dirty="0" smtClean="0"/>
              <a:t>Natural Gas</a:t>
            </a:r>
            <a:endParaRPr lang="en-US" dirty="0"/>
          </a:p>
        </p:txBody>
      </p:sp>
      <p:sp>
        <p:nvSpPr>
          <p:cNvPr id="3" name="Content Placeholder 2"/>
          <p:cNvSpPr txBox="1">
            <a:spLocks/>
          </p:cNvSpPr>
          <p:nvPr/>
        </p:nvSpPr>
        <p:spPr>
          <a:xfrm>
            <a:off x="228600" y="838203"/>
            <a:ext cx="8425544" cy="529179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2400" kern="1200">
                <a:solidFill>
                  <a:schemeClr val="tx1">
                    <a:lumMod val="50000"/>
                  </a:schemeClr>
                </a:solidFill>
                <a:latin typeface="Calibri"/>
                <a:ea typeface="+mn-ea"/>
                <a:cs typeface="Calibri"/>
              </a:defRPr>
            </a:lvl1pPr>
            <a:lvl2pPr marL="742950" indent="-285750" algn="l" defTabSz="457200" rtl="0" eaLnBrk="1" fontAlgn="base" hangingPunct="1">
              <a:spcBef>
                <a:spcPct val="20000"/>
              </a:spcBef>
              <a:spcAft>
                <a:spcPct val="0"/>
              </a:spcAft>
              <a:buFont typeface="Arial" charset="0"/>
              <a:buChar char="–"/>
              <a:defRPr sz="2000" kern="1200">
                <a:solidFill>
                  <a:schemeClr val="tx1">
                    <a:lumMod val="50000"/>
                  </a:schemeClr>
                </a:solidFill>
                <a:latin typeface="Calibri"/>
                <a:ea typeface="+mn-ea"/>
                <a:cs typeface="Calibri"/>
              </a:defRPr>
            </a:lvl2pPr>
            <a:lvl3pPr marL="11430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3pPr>
            <a:lvl4pPr marL="16002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4pPr>
            <a:lvl5pPr marL="2057400" indent="-228600" algn="l" defTabSz="457200" rtl="0" eaLnBrk="1" fontAlgn="base" hangingPunct="1">
              <a:spcBef>
                <a:spcPct val="20000"/>
              </a:spcBef>
              <a:spcAft>
                <a:spcPct val="0"/>
              </a:spcAft>
              <a:buFont typeface="Arial" charset="0"/>
              <a:buChar char="»"/>
              <a:defRPr kern="1200">
                <a:solidFill>
                  <a:schemeClr val="tx1">
                    <a:lumMod val="50000"/>
                  </a:schemeClr>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50565C">
                    <a:lumMod val="50000"/>
                  </a:srgbClr>
                </a:solidFill>
              </a:rPr>
              <a:t>Recent Developments</a:t>
            </a:r>
          </a:p>
          <a:p>
            <a:pPr lvl="1"/>
            <a:r>
              <a:rPr lang="en-US" dirty="0">
                <a:solidFill>
                  <a:srgbClr val="50565C">
                    <a:lumMod val="50000"/>
                  </a:srgbClr>
                </a:solidFill>
              </a:rPr>
              <a:t>BETO has received several requests from industry to investigate whether a combination of natural gas and biomass could be utilized to produce liquid transportation </a:t>
            </a:r>
            <a:r>
              <a:rPr lang="en-US" dirty="0" smtClean="0">
                <a:solidFill>
                  <a:srgbClr val="50565C">
                    <a:lumMod val="50000"/>
                  </a:srgbClr>
                </a:solidFill>
              </a:rPr>
              <a:t>fuels (particularly aviation fuel) </a:t>
            </a:r>
            <a:r>
              <a:rPr lang="en-US" dirty="0">
                <a:solidFill>
                  <a:srgbClr val="50565C">
                    <a:lumMod val="50000"/>
                  </a:srgbClr>
                </a:solidFill>
              </a:rPr>
              <a:t>and products.  </a:t>
            </a:r>
          </a:p>
          <a:p>
            <a:pPr lvl="1"/>
            <a:r>
              <a:rPr lang="en-US" dirty="0">
                <a:solidFill>
                  <a:srgbClr val="50565C">
                    <a:lumMod val="50000"/>
                  </a:srgbClr>
                </a:solidFill>
              </a:rPr>
              <a:t>Two biofuels companies have announced their intention to abandon biomass as a feedstock and utilize natural gas to produce liquid fuels.</a:t>
            </a:r>
          </a:p>
          <a:p>
            <a:r>
              <a:rPr lang="en-US" dirty="0" smtClean="0">
                <a:solidFill>
                  <a:srgbClr val="50565C">
                    <a:lumMod val="50000"/>
                  </a:srgbClr>
                </a:solidFill>
              </a:rPr>
              <a:t>DOE Workshop on Natural Gas-Biomass Technologies</a:t>
            </a:r>
            <a:endParaRPr lang="en-US" dirty="0">
              <a:solidFill>
                <a:srgbClr val="50565C">
                  <a:lumMod val="50000"/>
                </a:srgbClr>
              </a:solidFill>
            </a:endParaRPr>
          </a:p>
          <a:p>
            <a:pPr lvl="1"/>
            <a:r>
              <a:rPr lang="en-US" dirty="0">
                <a:solidFill>
                  <a:srgbClr val="50565C">
                    <a:lumMod val="50000"/>
                  </a:srgbClr>
                </a:solidFill>
              </a:rPr>
              <a:t>BETO, in coordination with the Office of Fossil Energy and </a:t>
            </a:r>
            <a:r>
              <a:rPr lang="en-US" dirty="0" smtClean="0">
                <a:solidFill>
                  <a:srgbClr val="50565C">
                    <a:lumMod val="50000"/>
                  </a:srgbClr>
                </a:solidFill>
              </a:rPr>
              <a:t>ARPA-E, hosted a </a:t>
            </a:r>
            <a:r>
              <a:rPr lang="en-US" dirty="0">
                <a:solidFill>
                  <a:srgbClr val="50565C">
                    <a:lumMod val="50000"/>
                  </a:srgbClr>
                </a:solidFill>
              </a:rPr>
              <a:t>one-day workshop addressing natural gas-biomass-to-liquids (GBTL) research needs and technology </a:t>
            </a:r>
            <a:r>
              <a:rPr lang="en-US" dirty="0" smtClean="0">
                <a:solidFill>
                  <a:srgbClr val="50565C">
                    <a:lumMod val="50000"/>
                  </a:srgbClr>
                </a:solidFill>
              </a:rPr>
              <a:t>options in September, 2013.</a:t>
            </a:r>
            <a:endParaRPr lang="en-US" dirty="0">
              <a:solidFill>
                <a:srgbClr val="50565C">
                  <a:lumMod val="50000"/>
                </a:srgbClr>
              </a:solidFill>
            </a:endParaRPr>
          </a:p>
          <a:p>
            <a:pPr lvl="1"/>
            <a:r>
              <a:rPr lang="en-US" dirty="0">
                <a:solidFill>
                  <a:srgbClr val="50565C">
                    <a:lumMod val="50000"/>
                  </a:srgbClr>
                </a:solidFill>
              </a:rPr>
              <a:t>Objective of this event </a:t>
            </a:r>
            <a:r>
              <a:rPr lang="en-US" dirty="0" smtClean="0">
                <a:solidFill>
                  <a:srgbClr val="50565C">
                    <a:lumMod val="50000"/>
                  </a:srgbClr>
                </a:solidFill>
              </a:rPr>
              <a:t>was </a:t>
            </a:r>
            <a:r>
              <a:rPr lang="en-US" dirty="0">
                <a:solidFill>
                  <a:srgbClr val="50565C">
                    <a:lumMod val="50000"/>
                  </a:srgbClr>
                </a:solidFill>
              </a:rPr>
              <a:t>to obtain input from industry, academia, research establishments, and other experts on whether or not there is a role for DOE to conduct R&amp;D and develop new process technologies. </a:t>
            </a:r>
            <a:endParaRPr lang="en-US" dirty="0" smtClean="0">
              <a:solidFill>
                <a:srgbClr val="50565C">
                  <a:lumMod val="50000"/>
                </a:srgbClr>
              </a:solidFill>
            </a:endParaRPr>
          </a:p>
          <a:p>
            <a:pPr lvl="1"/>
            <a:r>
              <a:rPr lang="en-US" dirty="0" smtClean="0">
                <a:solidFill>
                  <a:srgbClr val="50565C">
                    <a:lumMod val="50000"/>
                  </a:srgbClr>
                </a:solidFill>
              </a:rPr>
              <a:t>On February 6</a:t>
            </a:r>
            <a:r>
              <a:rPr lang="en-US" baseline="30000" dirty="0" smtClean="0">
                <a:solidFill>
                  <a:srgbClr val="50565C">
                    <a:lumMod val="50000"/>
                  </a:srgbClr>
                </a:solidFill>
              </a:rPr>
              <a:t>th</a:t>
            </a:r>
            <a:r>
              <a:rPr lang="en-US" dirty="0" smtClean="0">
                <a:solidFill>
                  <a:srgbClr val="50565C">
                    <a:lumMod val="50000"/>
                  </a:srgbClr>
                </a:solidFill>
              </a:rPr>
              <a:t>, BETO will host a </a:t>
            </a:r>
            <a:r>
              <a:rPr lang="en-US" dirty="0" smtClean="0">
                <a:solidFill>
                  <a:srgbClr val="50565C">
                    <a:lumMod val="50000"/>
                  </a:srgbClr>
                </a:solidFill>
                <a:hlinkClick r:id="rId3"/>
              </a:rPr>
              <a:t>webinar</a:t>
            </a:r>
            <a:r>
              <a:rPr lang="en-US" dirty="0" smtClean="0">
                <a:solidFill>
                  <a:srgbClr val="50565C">
                    <a:lumMod val="50000"/>
                  </a:srgbClr>
                </a:solidFill>
              </a:rPr>
              <a:t> discussing the results of this workshop, and the summary report will be posted this spring.</a:t>
            </a:r>
            <a:endParaRPr lang="en-US" dirty="0">
              <a:solidFill>
                <a:srgbClr val="50565C">
                  <a:lumMod val="50000"/>
                </a:srgbClr>
              </a:solidFill>
            </a:endParaRPr>
          </a:p>
          <a:p>
            <a:endParaRPr lang="en-US" sz="1400" dirty="0">
              <a:solidFill>
                <a:srgbClr val="EEECE1">
                  <a:lumMod val="10000"/>
                </a:srgbClr>
              </a:solidFill>
            </a:endParaRPr>
          </a:p>
        </p:txBody>
      </p:sp>
    </p:spTree>
    <p:extLst>
      <p:ext uri="{BB962C8B-B14F-4D97-AF65-F5344CB8AC3E}">
        <p14:creationId xmlns:p14="http://schemas.microsoft.com/office/powerpoint/2010/main" val="29238122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8585200" cy="901700"/>
          </a:xfrm>
        </p:spPr>
        <p:txBody>
          <a:bodyPr/>
          <a:lstStyle/>
          <a:p>
            <a:r>
              <a:rPr lang="en-US" dirty="0" smtClean="0"/>
              <a:t>Demonstration and Deployment Workshop</a:t>
            </a:r>
            <a:endParaRPr lang="en-US" dirty="0"/>
          </a:p>
        </p:txBody>
      </p:sp>
      <p:sp>
        <p:nvSpPr>
          <p:cNvPr id="3" name="Content Placeholder 2"/>
          <p:cNvSpPr>
            <a:spLocks noGrp="1"/>
          </p:cNvSpPr>
          <p:nvPr>
            <p:ph idx="1"/>
          </p:nvPr>
        </p:nvSpPr>
        <p:spPr>
          <a:xfrm>
            <a:off x="228600" y="838201"/>
            <a:ext cx="8229600" cy="5110163"/>
          </a:xfrm>
        </p:spPr>
        <p:txBody>
          <a:bodyPr/>
          <a:lstStyle/>
          <a:p>
            <a:pPr marL="0" indent="0">
              <a:buNone/>
            </a:pPr>
            <a:r>
              <a:rPr lang="en-US" sz="1800" dirty="0" smtClean="0"/>
              <a:t>BETO is interested in identifying the </a:t>
            </a:r>
            <a:r>
              <a:rPr lang="en-US" sz="1800" dirty="0"/>
              <a:t>next step(s) in drop-in hydrocarbon biofuel production. </a:t>
            </a:r>
            <a:r>
              <a:rPr lang="en-US" sz="1800" dirty="0" smtClean="0"/>
              <a:t>A spring workshop is being planned to discuss</a:t>
            </a:r>
            <a:r>
              <a:rPr lang="en-US" sz="1800" dirty="0"/>
              <a:t>, reassess, and prioritize the demonstration and deployment efforts needed to realize affordable, scalable, and sustainable production of hydrocarbon biofuels. </a:t>
            </a:r>
          </a:p>
          <a:p>
            <a:pPr marL="0" indent="0">
              <a:spcBef>
                <a:spcPts val="0"/>
              </a:spcBef>
              <a:buNone/>
            </a:pPr>
            <a:endParaRPr lang="en-US" sz="1800" dirty="0" smtClean="0"/>
          </a:p>
          <a:p>
            <a:r>
              <a:rPr lang="en-US" sz="1800" dirty="0" smtClean="0"/>
              <a:t>D&amp;D Strategy </a:t>
            </a:r>
            <a:r>
              <a:rPr lang="en-US" sz="1800" dirty="0"/>
              <a:t>W</a:t>
            </a:r>
            <a:r>
              <a:rPr lang="en-US" sz="1800" dirty="0" smtClean="0"/>
              <a:t>orkshop will be held on </a:t>
            </a:r>
            <a:r>
              <a:rPr lang="en-US" sz="1800" dirty="0"/>
              <a:t>March </a:t>
            </a:r>
            <a:r>
              <a:rPr lang="en-US" sz="1800" dirty="0" smtClean="0"/>
              <a:t>12-13, 2014 </a:t>
            </a:r>
            <a:r>
              <a:rPr lang="en-US" sz="1800" dirty="0"/>
              <a:t>at Argonne National Laboratory’s ANS </a:t>
            </a:r>
            <a:r>
              <a:rPr lang="en-US" sz="1800" dirty="0" smtClean="0"/>
              <a:t>conference </a:t>
            </a:r>
            <a:r>
              <a:rPr lang="en-US" sz="1800" dirty="0"/>
              <a:t>center in Chicago, Illinois</a:t>
            </a:r>
            <a:r>
              <a:rPr lang="en-US" sz="1800" dirty="0" smtClean="0"/>
              <a:t>.</a:t>
            </a:r>
          </a:p>
          <a:p>
            <a:pPr>
              <a:spcBef>
                <a:spcPts val="0"/>
              </a:spcBef>
            </a:pPr>
            <a:r>
              <a:rPr lang="en-US" sz="1800" dirty="0" smtClean="0"/>
              <a:t>Attendees will discuss the </a:t>
            </a:r>
            <a:r>
              <a:rPr lang="en-US" sz="1800" dirty="0"/>
              <a:t>current state of technology and efforts needed to achieve affordable, scalable, and sustainable drop-in hydrocarbon biofuels.</a:t>
            </a:r>
            <a:endParaRPr lang="en-US" sz="1800" dirty="0" smtClean="0"/>
          </a:p>
          <a:p>
            <a:r>
              <a:rPr lang="en-US" sz="1800" dirty="0"/>
              <a:t>The outcomes of these discussions are expected to result in the </a:t>
            </a:r>
            <a:r>
              <a:rPr lang="en-US" sz="1800" dirty="0" smtClean="0"/>
              <a:t>following:</a:t>
            </a:r>
          </a:p>
          <a:p>
            <a:pPr lvl="1"/>
            <a:r>
              <a:rPr lang="en-US" sz="1800" dirty="0" smtClean="0"/>
              <a:t>Determine </a:t>
            </a:r>
            <a:r>
              <a:rPr lang="en-US" sz="1800" dirty="0"/>
              <a:t>how BETO can accelerate industry’s efforts </a:t>
            </a:r>
            <a:endParaRPr lang="en-US" sz="1800" dirty="0" smtClean="0"/>
          </a:p>
          <a:p>
            <a:pPr lvl="1"/>
            <a:r>
              <a:rPr lang="en-US" sz="1800" dirty="0" smtClean="0"/>
              <a:t>Develop </a:t>
            </a:r>
            <a:r>
              <a:rPr lang="en-US" sz="1800" dirty="0"/>
              <a:t>strategy and future </a:t>
            </a:r>
            <a:r>
              <a:rPr lang="en-US" sz="1800" dirty="0" smtClean="0"/>
              <a:t>plans</a:t>
            </a:r>
          </a:p>
          <a:p>
            <a:pPr lvl="1"/>
            <a:r>
              <a:rPr lang="en-US" sz="1800" dirty="0" smtClean="0"/>
              <a:t>Led </a:t>
            </a:r>
            <a:r>
              <a:rPr lang="en-US" sz="1800" dirty="0"/>
              <a:t>to a breakout session at the Biomass 2014 </a:t>
            </a:r>
            <a:r>
              <a:rPr lang="en-US" sz="1800" dirty="0" smtClean="0"/>
              <a:t>Conference </a:t>
            </a:r>
            <a:r>
              <a:rPr lang="en-US" sz="1800" dirty="0"/>
              <a:t>on July </a:t>
            </a:r>
            <a:r>
              <a:rPr lang="en-US" sz="1800" dirty="0" smtClean="0"/>
              <a:t>29-30</a:t>
            </a:r>
            <a:r>
              <a:rPr lang="en-US" sz="1800" baseline="30000" dirty="0" smtClean="0"/>
              <a:t>th</a:t>
            </a:r>
            <a:endParaRPr lang="en-US" sz="1800" dirty="0" smtClean="0"/>
          </a:p>
          <a:p>
            <a:pPr marL="457200" lvl="1" indent="0">
              <a:spcBef>
                <a:spcPts val="0"/>
              </a:spcBef>
              <a:buNone/>
            </a:pPr>
            <a:endParaRPr lang="en-US" sz="1800" dirty="0"/>
          </a:p>
          <a:p>
            <a:pPr marL="0" indent="0">
              <a:buNone/>
            </a:pPr>
            <a:r>
              <a:rPr lang="en-US" sz="1800" dirty="0"/>
              <a:t>For updates and further information, please visit the Demonstration and Deployment Workshop </a:t>
            </a:r>
            <a:r>
              <a:rPr lang="en-US" sz="1800" dirty="0" smtClean="0"/>
              <a:t>Web </a:t>
            </a:r>
            <a:r>
              <a:rPr lang="en-US" sz="1800" dirty="0"/>
              <a:t>page (</a:t>
            </a:r>
            <a:r>
              <a:rPr lang="en-US" sz="1800" u="sng" dirty="0">
                <a:hlinkClick r:id="rId3"/>
              </a:rPr>
              <a:t>http://www1.eere.energy.gov/bioenergy/demonstration_deployment_strategy_workshop.html</a:t>
            </a:r>
            <a:r>
              <a:rPr lang="en-US" sz="1800" dirty="0"/>
              <a:t>)</a:t>
            </a:r>
            <a:br>
              <a:rPr lang="en-US" sz="1800" dirty="0"/>
            </a:br>
            <a:endParaRPr lang="en-US" sz="1800" dirty="0"/>
          </a:p>
          <a:p>
            <a:pPr marL="0" indent="0">
              <a:buNone/>
            </a:pPr>
            <a:endParaRPr lang="en-US" sz="2000" dirty="0" smtClean="0"/>
          </a:p>
          <a:p>
            <a:endParaRPr lang="en-US" dirty="0"/>
          </a:p>
        </p:txBody>
      </p:sp>
    </p:spTree>
    <p:extLst>
      <p:ext uri="{BB962C8B-B14F-4D97-AF65-F5344CB8AC3E}">
        <p14:creationId xmlns:p14="http://schemas.microsoft.com/office/powerpoint/2010/main" val="2962840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noGrp="1"/>
          </p:cNvSpPr>
          <p:nvPr>
            <p:ph type="title"/>
          </p:nvPr>
        </p:nvSpPr>
        <p:spPr>
          <a:xfrm>
            <a:off x="0" y="228600"/>
            <a:ext cx="8821208" cy="457200"/>
          </a:xfrm>
          <a:prstGeom prst="rect">
            <a:avLst/>
          </a:prstGeom>
        </p:spPr>
        <p:txBody>
          <a:bodyPr>
            <a:noAutofit/>
          </a:bodyPr>
          <a:lstStyle>
            <a:lvl1pPr algn="ctr" defTabSz="914400" rtl="0" eaLnBrk="1" latinLnBrk="0" hangingPunct="1">
              <a:spcBef>
                <a:spcPct val="0"/>
              </a:spcBef>
              <a:buNone/>
              <a:defRPr sz="4400" b="1" kern="1200">
                <a:solidFill>
                  <a:schemeClr val="tx1">
                    <a:lumMod val="75000"/>
                    <a:lumOff val="25000"/>
                  </a:schemeClr>
                </a:solidFill>
                <a:uFillTx/>
                <a:latin typeface="+mj-lt"/>
                <a:ea typeface="+mj-ea"/>
                <a:cs typeface="+mj-cs"/>
              </a:defRPr>
            </a:lvl1pPr>
          </a:lstStyle>
          <a:p>
            <a:pPr algn="l" defTabSz="457200" eaLnBrk="0" hangingPunct="0">
              <a:lnSpc>
                <a:spcPct val="80000"/>
              </a:lnSpc>
              <a:spcAft>
                <a:spcPts val="475"/>
              </a:spcAft>
            </a:pPr>
            <a:r>
              <a:rPr lang="en-US" sz="2800" dirty="0" smtClean="0">
                <a:solidFill>
                  <a:schemeClr val="bg2">
                    <a:lumMod val="10000"/>
                  </a:schemeClr>
                </a:solidFill>
                <a:latin typeface="+mn-lt"/>
                <a:cs typeface="Arial" panose="020B0604020202020204" pitchFamily="34" charset="0"/>
              </a:rPr>
              <a:t>FY2014 </a:t>
            </a:r>
            <a:r>
              <a:rPr lang="en-US" sz="2800" dirty="0">
                <a:solidFill>
                  <a:schemeClr val="bg2">
                    <a:lumMod val="10000"/>
                  </a:schemeClr>
                </a:solidFill>
                <a:latin typeface="+mn-lt"/>
                <a:cs typeface="Arial" panose="020B0604020202020204" pitchFamily="34" charset="0"/>
              </a:rPr>
              <a:t>Priorities  </a:t>
            </a:r>
          </a:p>
        </p:txBody>
      </p:sp>
      <p:sp>
        <p:nvSpPr>
          <p:cNvPr id="7" name="Rectangle 6"/>
          <p:cNvSpPr/>
          <p:nvPr/>
        </p:nvSpPr>
        <p:spPr>
          <a:xfrm>
            <a:off x="76200" y="762001"/>
            <a:ext cx="8839200" cy="5567083"/>
          </a:xfrm>
          <a:prstGeom prst="rect">
            <a:avLst/>
          </a:prstGeom>
        </p:spPr>
        <p:txBody>
          <a:bodyPr wrap="square">
            <a:noAutofit/>
          </a:bodyPr>
          <a:lstStyle/>
          <a:p>
            <a:pPr marL="285750" indent="-285750" fontAlgn="base">
              <a:spcBef>
                <a:spcPct val="0"/>
              </a:spcBef>
              <a:spcAft>
                <a:spcPts val="600"/>
              </a:spcAft>
              <a:buFont typeface="Arial" pitchFamily="34" charset="0"/>
              <a:buChar char="•"/>
            </a:pPr>
            <a:r>
              <a:rPr lang="en-US" sz="1600" b="1" dirty="0">
                <a:solidFill>
                  <a:srgbClr val="000000"/>
                </a:solidFill>
                <a:cs typeface="Times New Roman"/>
              </a:rPr>
              <a:t>Feedstock Logistics</a:t>
            </a:r>
            <a:r>
              <a:rPr lang="en-US" sz="1600" dirty="0">
                <a:solidFill>
                  <a:srgbClr val="000000"/>
                </a:solidFill>
                <a:cs typeface="Times New Roman"/>
              </a:rPr>
              <a:t>: Reduce the feedstock logistics cost target for delivery to plant from $55/dry-matter ton to $53/dry-matter ton for loblolly pine</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Algae and Advanced Feedstocks</a:t>
            </a:r>
            <a:r>
              <a:rPr lang="en-US" sz="1600" dirty="0">
                <a:solidFill>
                  <a:srgbClr val="000000"/>
                </a:solidFill>
                <a:cs typeface="Times New Roman"/>
              </a:rPr>
              <a:t>: Reduce the modeled mature plant cost of open pond algal oil by $2.35 to $14.31/gasoline gallon equivalent (gge) by improving overall algal biomass productivity toward the $3.00/gge in 2022 goal</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Biochemical Conversion</a:t>
            </a:r>
            <a:r>
              <a:rPr lang="en-US" sz="1600" dirty="0">
                <a:solidFill>
                  <a:srgbClr val="000000"/>
                </a:solidFill>
                <a:cs typeface="Times New Roman"/>
              </a:rPr>
              <a:t>: Define priority pathways for hydrocarbon fuel development and initiate two new programs beyond fuels: waste-to-energy and use of lignin and lignocellulosic sugars to produce carbon fibers</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Thermochemical Conversion</a:t>
            </a:r>
            <a:r>
              <a:rPr lang="en-US" sz="1600" dirty="0">
                <a:solidFill>
                  <a:srgbClr val="000000"/>
                </a:solidFill>
                <a:cs typeface="Times New Roman"/>
              </a:rPr>
              <a:t>: Reduce the modeled conversion cost from $3.18/gge to $2.70/gge for producing gasoline/diesel from biomass by way of pyrolysis or direct liquefaction technologies followed by catalytic upgrading</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Incubator Program</a:t>
            </a:r>
            <a:r>
              <a:rPr lang="en-US" sz="1600" dirty="0">
                <a:solidFill>
                  <a:srgbClr val="000000"/>
                </a:solidFill>
                <a:cs typeface="Times New Roman"/>
              </a:rPr>
              <a:t>: Support innovation by providing small businesses with increased access to BETO’s funded capital and user facilities</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Integrated Biorefineries</a:t>
            </a:r>
            <a:r>
              <a:rPr lang="en-US" sz="1600" dirty="0">
                <a:solidFill>
                  <a:srgbClr val="000000"/>
                </a:solidFill>
                <a:cs typeface="Times New Roman"/>
              </a:rPr>
              <a:t>: Advance portfolio of innovative pilot-scale and demonstration-scale biorefineries for biofuel and bioproducts manufacturing</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Analysis and Sustainability</a:t>
            </a:r>
            <a:r>
              <a:rPr lang="en-US" sz="1600" dirty="0">
                <a:solidFill>
                  <a:srgbClr val="000000"/>
                </a:solidFill>
                <a:cs typeface="Times New Roman"/>
              </a:rPr>
              <a:t>: Conduct cross-cutting and systems-level analyses to inform program planning, decision-making, and R&amp;D investments; evaluate sustainability metrics and promote best practices regarding productivity, land use, water, emissions, and social sustainability</a:t>
            </a:r>
          </a:p>
          <a:p>
            <a:pPr marL="285750" indent="-285750" fontAlgn="base">
              <a:spcBef>
                <a:spcPct val="0"/>
              </a:spcBef>
              <a:spcAft>
                <a:spcPts val="600"/>
              </a:spcAft>
              <a:buFont typeface="Arial" pitchFamily="34" charset="0"/>
              <a:buChar char="•"/>
            </a:pPr>
            <a:r>
              <a:rPr lang="en-US" sz="1600" b="1" dirty="0">
                <a:solidFill>
                  <a:srgbClr val="000000"/>
                </a:solidFill>
                <a:cs typeface="Times New Roman"/>
              </a:rPr>
              <a:t>Biopower/Cookstoves</a:t>
            </a:r>
            <a:r>
              <a:rPr lang="en-US" sz="1600" dirty="0">
                <a:solidFill>
                  <a:srgbClr val="000000"/>
                </a:solidFill>
                <a:cs typeface="Times New Roman"/>
              </a:rPr>
              <a:t>: Emphasize R&amp;D and validation of cookstoves; improve combustion and heat transfer processes through a competitive process</a:t>
            </a:r>
          </a:p>
          <a:p>
            <a:pPr marL="91440" indent="-91440" fontAlgn="base">
              <a:lnSpc>
                <a:spcPts val="1320"/>
              </a:lnSpc>
              <a:spcBef>
                <a:spcPct val="0"/>
              </a:spcBef>
              <a:spcAft>
                <a:spcPts val="200"/>
              </a:spcAft>
              <a:buFont typeface="Arial" pitchFamily="34" charset="0"/>
              <a:buChar char="•"/>
            </a:pPr>
            <a:endParaRPr lang="en-US" sz="1300" dirty="0">
              <a:solidFill>
                <a:srgbClr val="000000"/>
              </a:solidFill>
              <a:latin typeface="Arial" charset="0"/>
              <a:cs typeface="Times New Roman"/>
            </a:endParaRPr>
          </a:p>
        </p:txBody>
      </p:sp>
      <p:sp>
        <p:nvSpPr>
          <p:cNvPr id="3" name="TextBox 2"/>
          <p:cNvSpPr txBox="1"/>
          <p:nvPr/>
        </p:nvSpPr>
        <p:spPr>
          <a:xfrm>
            <a:off x="0" y="4484079"/>
            <a:ext cx="8839200" cy="2831124"/>
          </a:xfrm>
          <a:prstGeom prst="rect">
            <a:avLst/>
          </a:prstGeom>
        </p:spPr>
        <p:txBody>
          <a:bodyPr vert="horz" wrap="square" lIns="91440" tIns="45720" rIns="91440" bIns="45720" rtlCol="0">
            <a:normAutofit/>
          </a:bodyPr>
          <a:lstStyle/>
          <a:p>
            <a:pPr marL="91440" indent="-91440" fontAlgn="base">
              <a:lnSpc>
                <a:spcPts val="1320"/>
              </a:lnSpc>
              <a:spcBef>
                <a:spcPct val="0"/>
              </a:spcBef>
              <a:spcAft>
                <a:spcPts val="200"/>
              </a:spcAft>
              <a:buFont typeface="Arial" pitchFamily="34" charset="0"/>
              <a:buChar char="•"/>
            </a:pPr>
            <a:endParaRPr lang="en-US" sz="1300" b="1" dirty="0">
              <a:solidFill>
                <a:srgbClr val="000000"/>
              </a:solidFill>
              <a:latin typeface="Arial" charset="0"/>
              <a:cs typeface="Times New Roman"/>
            </a:endParaRPr>
          </a:p>
        </p:txBody>
      </p:sp>
    </p:spTree>
    <p:extLst>
      <p:ext uri="{BB962C8B-B14F-4D97-AF65-F5344CB8AC3E}">
        <p14:creationId xmlns:p14="http://schemas.microsoft.com/office/powerpoint/2010/main" val="39346835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4178967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914400"/>
          </a:xfrm>
        </p:spPr>
        <p:txBody>
          <a:bodyPr/>
          <a:lstStyle/>
          <a:p>
            <a:r>
              <a:rPr lang="en-US" dirty="0" smtClean="0"/>
              <a:t>Bioenergy </a:t>
            </a:r>
            <a:r>
              <a:rPr lang="en-US" dirty="0"/>
              <a:t>Technologies Office </a:t>
            </a:r>
            <a:r>
              <a:rPr lang="en-US" dirty="0" smtClean="0"/>
              <a:t>Awards</a:t>
            </a:r>
            <a:endParaRPr lang="en-US" dirty="0"/>
          </a:p>
        </p:txBody>
      </p:sp>
      <p:sp>
        <p:nvSpPr>
          <p:cNvPr id="3" name="Content Placeholder 2"/>
          <p:cNvSpPr>
            <a:spLocks noGrp="1"/>
          </p:cNvSpPr>
          <p:nvPr>
            <p:ph sz="quarter" idx="10"/>
          </p:nvPr>
        </p:nvSpPr>
        <p:spPr>
          <a:xfrm>
            <a:off x="228600" y="816871"/>
            <a:ext cx="7086600" cy="2688332"/>
          </a:xfrm>
        </p:spPr>
        <p:txBody>
          <a:bodyPr>
            <a:normAutofit fontScale="77500" lnSpcReduction="20000"/>
          </a:bodyPr>
          <a:lstStyle/>
          <a:p>
            <a:pPr lvl="0">
              <a:lnSpc>
                <a:spcPct val="120000"/>
              </a:lnSpc>
            </a:pPr>
            <a:r>
              <a:rPr lang="en-US" sz="2400" b="1" u="sng" dirty="0" smtClean="0">
                <a:solidFill>
                  <a:srgbClr val="006699">
                    <a:lumMod val="75000"/>
                  </a:srgbClr>
                </a:solidFill>
                <a:latin typeface="Arial" pitchFamily="34" charset="0"/>
                <a:cs typeface="Arial" pitchFamily="34" charset="0"/>
              </a:rPr>
              <a:t>Innovative </a:t>
            </a:r>
            <a:r>
              <a:rPr lang="en-US" sz="2400" b="1" u="sng" dirty="0">
                <a:solidFill>
                  <a:srgbClr val="006699">
                    <a:lumMod val="75000"/>
                  </a:srgbClr>
                </a:solidFill>
                <a:latin typeface="Arial" pitchFamily="34" charset="0"/>
                <a:cs typeface="Arial" pitchFamily="34" charset="0"/>
              </a:rPr>
              <a:t>Pilot and Demonstration Scale Production of Advanced Biofuels</a:t>
            </a:r>
          </a:p>
          <a:p>
            <a:pPr marL="342900" indent="-342900">
              <a:lnSpc>
                <a:spcPct val="120000"/>
              </a:lnSpc>
              <a:buFont typeface="Arial" pitchFamily="34" charset="0"/>
              <a:buChar char="•"/>
            </a:pPr>
            <a:r>
              <a:rPr lang="en-US" sz="2000" dirty="0" smtClean="0">
                <a:solidFill>
                  <a:srgbClr val="000000"/>
                </a:solidFill>
                <a:latin typeface="Arial" pitchFamily="34" charset="0"/>
                <a:cs typeface="Arial" pitchFamily="34" charset="0"/>
              </a:rPr>
              <a:t>On April 22</a:t>
            </a:r>
            <a:r>
              <a:rPr lang="en-US" sz="2000" baseline="30000" dirty="0" smtClean="0">
                <a:solidFill>
                  <a:srgbClr val="000000"/>
                </a:solidFill>
                <a:latin typeface="Arial" pitchFamily="34" charset="0"/>
                <a:cs typeface="Arial" pitchFamily="34" charset="0"/>
              </a:rPr>
              <a:t>nd</a:t>
            </a:r>
            <a:r>
              <a:rPr lang="en-US" sz="2000" dirty="0" smtClean="0">
                <a:solidFill>
                  <a:srgbClr val="000000"/>
                </a:solidFill>
                <a:latin typeface="Arial" pitchFamily="34" charset="0"/>
                <a:cs typeface="Arial" pitchFamily="34" charset="0"/>
              </a:rPr>
              <a:t>, the Department of Energy announced the four projects selected for negotiation for the innovative pilot FOA for the production of advanced biofuels. Each project that was selected will be working to produce biofuels that meet military specifications for jet and diesel fuel.</a:t>
            </a:r>
          </a:p>
        </p:txBody>
      </p:sp>
      <p:sp>
        <p:nvSpPr>
          <p:cNvPr id="7" name="TextBox 6"/>
          <p:cNvSpPr txBox="1"/>
          <p:nvPr/>
        </p:nvSpPr>
        <p:spPr>
          <a:xfrm>
            <a:off x="0" y="3048000"/>
            <a:ext cx="8915400" cy="3581400"/>
          </a:xfrm>
          <a:prstGeom prst="rect">
            <a:avLst/>
          </a:prstGeom>
        </p:spPr>
        <p:txBody>
          <a:bodyPr vert="horz" wrap="square" lIns="91440" tIns="45720" rIns="91440" bIns="45720" rtlCol="0">
            <a:normAutofit fontScale="77500" lnSpcReduction="20000"/>
          </a:bodyPr>
          <a:lstStyle/>
          <a:p>
            <a:pPr marL="685800" indent="-342900" defTabSz="457200">
              <a:spcBef>
                <a:spcPct val="20000"/>
              </a:spcBef>
              <a:buFont typeface="Calibri" pitchFamily="34" charset="0"/>
              <a:buChar char="—"/>
            </a:pPr>
            <a:endParaRPr lang="en-US" dirty="0" smtClean="0">
              <a:solidFill>
                <a:srgbClr val="50565C">
                  <a:lumMod val="50000"/>
                </a:srgbClr>
              </a:solidFill>
              <a:latin typeface="Arial" pitchFamily="34" charset="0"/>
              <a:cs typeface="Arial" pitchFamily="34" charset="0"/>
            </a:endParaRPr>
          </a:p>
          <a:p>
            <a:pPr marL="685800" lvl="1" indent="-342900">
              <a:lnSpc>
                <a:spcPct val="120000"/>
              </a:lnSpc>
              <a:buFont typeface="Arial" pitchFamily="34" charset="0"/>
              <a:buChar char="•"/>
            </a:pPr>
            <a:r>
              <a:rPr lang="en-US" sz="1900" b="1" dirty="0" smtClean="0">
                <a:solidFill>
                  <a:srgbClr val="000000"/>
                </a:solidFill>
                <a:latin typeface="Arial" pitchFamily="34" charset="0"/>
                <a:cs typeface="Arial" pitchFamily="34" charset="0"/>
              </a:rPr>
              <a:t>Frontline Bioenergy LLCM, Ames, Iowa</a:t>
            </a:r>
          </a:p>
          <a:p>
            <a:pPr marL="1143000" lvl="2" indent="-342900">
              <a:lnSpc>
                <a:spcPct val="120000"/>
              </a:lnSpc>
              <a:buFont typeface="Arial" pitchFamily="34" charset="0"/>
              <a:buChar char="–"/>
            </a:pPr>
            <a:r>
              <a:rPr lang="en-US" sz="1700" dirty="0" smtClean="0">
                <a:solidFill>
                  <a:srgbClr val="000000"/>
                </a:solidFill>
                <a:latin typeface="Arial" pitchFamily="34" charset="0"/>
                <a:cs typeface="Arial" pitchFamily="34" charset="0"/>
              </a:rPr>
              <a:t>Up to $4.2 million to produce FT liquids from woody biomass, municipal solid waste, and refuse derived fuel. These liquids will be upgraded to produce samples of biofuels that meet military specifications.</a:t>
            </a:r>
          </a:p>
          <a:p>
            <a:pPr marL="685800" lvl="1" indent="-342900">
              <a:lnSpc>
                <a:spcPct val="120000"/>
              </a:lnSpc>
              <a:buFont typeface="Arial" pitchFamily="34" charset="0"/>
              <a:buChar char="•"/>
            </a:pPr>
            <a:r>
              <a:rPr lang="en-US" sz="1900" b="1" dirty="0" smtClean="0">
                <a:solidFill>
                  <a:srgbClr val="000000"/>
                </a:solidFill>
                <a:latin typeface="Arial" pitchFamily="34" charset="0"/>
                <a:cs typeface="Arial" pitchFamily="34" charset="0"/>
              </a:rPr>
              <a:t>Cobalt Technologies, Mountain View, California </a:t>
            </a:r>
          </a:p>
          <a:p>
            <a:pPr marL="1143000" lvl="2" indent="-342900">
              <a:lnSpc>
                <a:spcPct val="120000"/>
              </a:lnSpc>
              <a:buFont typeface="Arial" pitchFamily="34" charset="0"/>
              <a:buChar char="–"/>
            </a:pPr>
            <a:r>
              <a:rPr lang="en-US" sz="1600" dirty="0" smtClean="0">
                <a:solidFill>
                  <a:srgbClr val="000000"/>
                </a:solidFill>
                <a:latin typeface="Arial" pitchFamily="34" charset="0"/>
                <a:cs typeface="Arial" pitchFamily="34" charset="0"/>
              </a:rPr>
              <a:t>Up to $2.5 million to operate a pilot-scale integrated biorefinery to convert switchgrass to bio-jet fuel</a:t>
            </a:r>
          </a:p>
          <a:p>
            <a:pPr marL="685800" lvl="1" indent="-342900" defTabSz="457200">
              <a:lnSpc>
                <a:spcPct val="120000"/>
              </a:lnSpc>
              <a:buFont typeface="Arial" pitchFamily="34" charset="0"/>
              <a:buChar char="•"/>
            </a:pPr>
            <a:r>
              <a:rPr lang="en-US" sz="1900" b="1" dirty="0" smtClean="0">
                <a:solidFill>
                  <a:srgbClr val="000000"/>
                </a:solidFill>
                <a:latin typeface="Arial" pitchFamily="34" charset="0"/>
                <a:cs typeface="Arial" pitchFamily="34" charset="0"/>
              </a:rPr>
              <a:t>Mercurius </a:t>
            </a:r>
            <a:r>
              <a:rPr lang="en-US" sz="1900" b="1" dirty="0">
                <a:solidFill>
                  <a:srgbClr val="000000"/>
                </a:solidFill>
                <a:latin typeface="Arial" pitchFamily="34" charset="0"/>
                <a:cs typeface="Arial" pitchFamily="34" charset="0"/>
              </a:rPr>
              <a:t>Biorefining, Inc., Ferndale, Washington</a:t>
            </a:r>
          </a:p>
          <a:p>
            <a:pPr marL="1143000" lvl="2" indent="-342900" defTabSz="457200">
              <a:lnSpc>
                <a:spcPct val="120000"/>
              </a:lnSpc>
              <a:buFont typeface="Arial" pitchFamily="34" charset="0"/>
              <a:buChar char="–"/>
            </a:pPr>
            <a:r>
              <a:rPr lang="en-US" sz="1500" dirty="0">
                <a:solidFill>
                  <a:srgbClr val="000000"/>
                </a:solidFill>
                <a:latin typeface="Arial" pitchFamily="34" charset="0"/>
                <a:cs typeface="Arial" pitchFamily="34" charset="0"/>
              </a:rPr>
              <a:t>Up to $4.6 million to operate a pilot plant converting cellulosic biomass into drop-in bio-jet fuel and chemicals.</a:t>
            </a:r>
          </a:p>
          <a:p>
            <a:pPr marL="685800" lvl="1" indent="-342900" defTabSz="457200">
              <a:lnSpc>
                <a:spcPct val="120000"/>
              </a:lnSpc>
              <a:buFont typeface="Arial" pitchFamily="34" charset="0"/>
              <a:buChar char="•"/>
            </a:pPr>
            <a:r>
              <a:rPr lang="en-US" sz="1900" b="1" dirty="0">
                <a:solidFill>
                  <a:srgbClr val="000000"/>
                </a:solidFill>
                <a:latin typeface="Arial" pitchFamily="34" charset="0"/>
                <a:cs typeface="Arial" pitchFamily="34" charset="0"/>
              </a:rPr>
              <a:t>BioProcess Algae, Shenandoah, Iowa</a:t>
            </a:r>
          </a:p>
          <a:p>
            <a:pPr marL="1143000" lvl="2" indent="-342900" defTabSz="457200">
              <a:lnSpc>
                <a:spcPct val="120000"/>
              </a:lnSpc>
              <a:buFont typeface="Arial" pitchFamily="34" charset="0"/>
              <a:buChar char="–"/>
            </a:pPr>
            <a:r>
              <a:rPr lang="en-US" sz="1500" dirty="0">
                <a:solidFill>
                  <a:srgbClr val="000000"/>
                </a:solidFill>
                <a:latin typeface="Arial" pitchFamily="34" charset="0"/>
                <a:cs typeface="Arial" pitchFamily="34" charset="0"/>
              </a:rPr>
              <a:t>Up to $6.4 million to produce hydrocarbon fuels meeting military specifications from an algae-based integrated biorefinery.</a:t>
            </a:r>
          </a:p>
          <a:p>
            <a:pPr defTabSz="457200">
              <a:spcBef>
                <a:spcPct val="20000"/>
              </a:spcBef>
              <a:buFont typeface="Arial"/>
              <a:buNone/>
            </a:pPr>
            <a:endParaRPr lang="en-US" sz="2323" b="1" dirty="0" smtClean="0">
              <a:solidFill>
                <a:srgbClr val="FFFFFF"/>
              </a:solidFill>
              <a:latin typeface="Arial Narrow"/>
              <a:cs typeface="Arial Narrow"/>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781" y="1066801"/>
            <a:ext cx="1927225"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175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4" y="1058228"/>
            <a:ext cx="9144435" cy="147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Rectangle 3"/>
          <p:cNvSpPr>
            <a:spLocks noChangeArrowheads="1"/>
          </p:cNvSpPr>
          <p:nvPr/>
        </p:nvSpPr>
        <p:spPr bwMode="auto">
          <a:xfrm>
            <a:off x="9870" y="951242"/>
            <a:ext cx="9144436" cy="33855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b="1" dirty="0">
                <a:solidFill>
                  <a:prstClr val="white"/>
                </a:solidFill>
                <a:latin typeface="Calibri" pitchFamily="34" charset="0"/>
                <a:cs typeface="Calibri" pitchFamily="34" charset="0"/>
              </a:rPr>
              <a:t>             NOISE                        AIR QUALITY             WATER QUALITY               ENERGY                GLOBAL CLIMATE</a:t>
            </a:r>
          </a:p>
        </p:txBody>
      </p:sp>
      <p:sp>
        <p:nvSpPr>
          <p:cNvPr id="8" name="Rectangle 2"/>
          <p:cNvSpPr>
            <a:spLocks noChangeArrowheads="1"/>
          </p:cNvSpPr>
          <p:nvPr/>
        </p:nvSpPr>
        <p:spPr bwMode="auto">
          <a:xfrm>
            <a:off x="181324" y="2530811"/>
            <a:ext cx="8975725" cy="360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spAutoFit/>
          </a:bodyPr>
          <a:lstStyle/>
          <a:p>
            <a:pPr marL="457200" indent="-182880">
              <a:lnSpc>
                <a:spcPts val="2500"/>
              </a:lnSpc>
              <a:spcBef>
                <a:spcPts val="1200"/>
              </a:spcBef>
              <a:buFontTx/>
              <a:buChar char="•"/>
            </a:pPr>
            <a:r>
              <a:rPr lang="en-US" sz="2400" dirty="0">
                <a:solidFill>
                  <a:prstClr val="black"/>
                </a:solidFill>
                <a:latin typeface="Calibri" pitchFamily="34" charset="0"/>
                <a:cs typeface="Calibri" pitchFamily="34" charset="0"/>
              </a:rPr>
              <a:t>Aviation impacts community noise, air quality, water quality, energy usage, and climate </a:t>
            </a:r>
            <a:r>
              <a:rPr lang="en-US" sz="2400" dirty="0" smtClean="0">
                <a:solidFill>
                  <a:prstClr val="black"/>
                </a:solidFill>
                <a:latin typeface="Calibri" pitchFamily="34" charset="0"/>
                <a:cs typeface="Calibri" pitchFamily="34" charset="0"/>
              </a:rPr>
              <a:t>change</a:t>
            </a:r>
          </a:p>
          <a:p>
            <a:pPr marL="457200" indent="-182880">
              <a:lnSpc>
                <a:spcPts val="2500"/>
              </a:lnSpc>
              <a:spcBef>
                <a:spcPts val="1200"/>
              </a:spcBef>
              <a:buFontTx/>
              <a:buChar char="•"/>
            </a:pPr>
            <a:r>
              <a:rPr lang="en-US" sz="2400" dirty="0" smtClean="0">
                <a:solidFill>
                  <a:prstClr val="black"/>
                </a:solidFill>
                <a:latin typeface="Calibri" pitchFamily="34" charset="0"/>
                <a:cs typeface="Calibri" pitchFamily="34" charset="0"/>
              </a:rPr>
              <a:t>Environmental </a:t>
            </a:r>
            <a:r>
              <a:rPr lang="en-US" sz="2400" dirty="0">
                <a:solidFill>
                  <a:prstClr val="black"/>
                </a:solidFill>
                <a:latin typeface="Calibri" pitchFamily="34" charset="0"/>
                <a:cs typeface="Calibri" pitchFamily="34" charset="0"/>
              </a:rPr>
              <a:t>impacts from </a:t>
            </a:r>
            <a:r>
              <a:rPr lang="en-US" sz="2400" dirty="0" smtClean="0">
                <a:solidFill>
                  <a:prstClr val="black"/>
                </a:solidFill>
                <a:latin typeface="Calibri" pitchFamily="34" charset="0"/>
                <a:cs typeface="Calibri" pitchFamily="34" charset="0"/>
              </a:rPr>
              <a:t>aviation </a:t>
            </a:r>
            <a:r>
              <a:rPr lang="en-US" sz="2400" dirty="0">
                <a:solidFill>
                  <a:prstClr val="black"/>
                </a:solidFill>
                <a:latin typeface="Calibri" pitchFamily="34" charset="0"/>
                <a:cs typeface="Calibri" pitchFamily="34" charset="0"/>
              </a:rPr>
              <a:t>emissions could pose a critical constraint on capacity </a:t>
            </a:r>
            <a:r>
              <a:rPr lang="en-US" sz="2400" dirty="0" smtClean="0">
                <a:solidFill>
                  <a:prstClr val="black"/>
                </a:solidFill>
                <a:latin typeface="Calibri" pitchFamily="34" charset="0"/>
                <a:cs typeface="Calibri" pitchFamily="34" charset="0"/>
              </a:rPr>
              <a:t>growth</a:t>
            </a:r>
          </a:p>
          <a:p>
            <a:pPr marL="457200" indent="-182880">
              <a:lnSpc>
                <a:spcPts val="2500"/>
              </a:lnSpc>
              <a:spcBef>
                <a:spcPts val="1200"/>
              </a:spcBef>
              <a:buFontTx/>
              <a:buChar char="•"/>
            </a:pPr>
            <a:r>
              <a:rPr lang="en-US" sz="2400" dirty="0" smtClean="0">
                <a:solidFill>
                  <a:srgbClr val="000000"/>
                </a:solidFill>
                <a:latin typeface="Calibri" panose="020F0502020204030204" pitchFamily="34" charset="0"/>
                <a:cs typeface="Calibri" panose="020F0502020204030204" pitchFamily="34" charset="0"/>
              </a:rPr>
              <a:t>Alternative </a:t>
            </a:r>
            <a:r>
              <a:rPr lang="en-US" sz="2400" dirty="0">
                <a:solidFill>
                  <a:srgbClr val="000000"/>
                </a:solidFill>
                <a:latin typeface="Calibri" panose="020F0502020204030204" pitchFamily="34" charset="0"/>
                <a:cs typeface="Calibri" panose="020F0502020204030204" pitchFamily="34" charset="0"/>
              </a:rPr>
              <a:t>jet fuels could reduce the environmental impact of </a:t>
            </a:r>
            <a:r>
              <a:rPr lang="en-US" sz="2400" dirty="0" smtClean="0">
                <a:solidFill>
                  <a:srgbClr val="000000"/>
                </a:solidFill>
                <a:latin typeface="Calibri" panose="020F0502020204030204" pitchFamily="34" charset="0"/>
                <a:cs typeface="Calibri" panose="020F0502020204030204" pitchFamily="34" charset="0"/>
              </a:rPr>
              <a:t>aviation:</a:t>
            </a:r>
            <a:endParaRPr lang="en-US" sz="2400" dirty="0" smtClean="0">
              <a:solidFill>
                <a:prstClr val="black"/>
              </a:solidFill>
              <a:latin typeface="Calibri" pitchFamily="34" charset="0"/>
              <a:cs typeface="Calibri" pitchFamily="34" charset="0"/>
            </a:endParaRPr>
          </a:p>
          <a:p>
            <a:pPr marL="914400" lvl="1" indent="-182880">
              <a:lnSpc>
                <a:spcPts val="2500"/>
              </a:lnSpc>
              <a:buFontTx/>
              <a:buChar char="•"/>
            </a:pPr>
            <a:r>
              <a:rPr lang="en-US" dirty="0" smtClean="0">
                <a:solidFill>
                  <a:srgbClr val="000000"/>
                </a:solidFill>
              </a:rPr>
              <a:t>Carbon neutral growth by 2020 compared to 2005</a:t>
            </a:r>
            <a:endParaRPr lang="en-US" dirty="0">
              <a:solidFill>
                <a:srgbClr val="000000"/>
              </a:solidFill>
            </a:endParaRPr>
          </a:p>
          <a:p>
            <a:pPr marL="914400" lvl="1" indent="-182880">
              <a:lnSpc>
                <a:spcPts val="2500"/>
              </a:lnSpc>
              <a:buFontTx/>
              <a:buChar char="•"/>
            </a:pPr>
            <a:r>
              <a:rPr lang="en-US" dirty="0" smtClean="0">
                <a:solidFill>
                  <a:srgbClr val="000000"/>
                </a:solidFill>
              </a:rPr>
              <a:t>1 billion gallons of renewable jet fuel in use by aviation by 2018</a:t>
            </a:r>
            <a:endParaRPr lang="en-US" dirty="0">
              <a:solidFill>
                <a:srgbClr val="000000"/>
              </a:solidFill>
            </a:endParaRPr>
          </a:p>
          <a:p>
            <a:pPr marL="914400" lvl="1" indent="-182880">
              <a:lnSpc>
                <a:spcPts val="2500"/>
              </a:lnSpc>
              <a:buFontTx/>
              <a:buChar char="•"/>
            </a:pPr>
            <a:r>
              <a:rPr lang="en-US" dirty="0" smtClean="0">
                <a:solidFill>
                  <a:srgbClr val="000000"/>
                </a:solidFill>
              </a:rPr>
              <a:t>Absolute reduction of significant air quality impacts, notwithstanding aviation grow</a:t>
            </a:r>
            <a:r>
              <a:rPr lang="en-US" sz="1600" dirty="0" smtClean="0">
                <a:solidFill>
                  <a:srgbClr val="000000"/>
                </a:solidFill>
              </a:rPr>
              <a:t>th</a:t>
            </a:r>
            <a:endParaRPr lang="en-US" sz="1600" dirty="0">
              <a:solidFill>
                <a:prstClr val="black"/>
              </a:solidFill>
              <a:latin typeface="Calibri" pitchFamily="34" charset="0"/>
              <a:cs typeface="Calibri" pitchFamily="34" charset="0"/>
            </a:endParaRPr>
          </a:p>
        </p:txBody>
      </p:sp>
      <p:sp>
        <p:nvSpPr>
          <p:cNvPr id="2" name="Title 1"/>
          <p:cNvSpPr>
            <a:spLocks noGrp="1"/>
          </p:cNvSpPr>
          <p:nvPr>
            <p:ph type="title"/>
          </p:nvPr>
        </p:nvSpPr>
        <p:spPr>
          <a:xfrm>
            <a:off x="158097" y="163543"/>
            <a:ext cx="8229600" cy="1143000"/>
          </a:xfrm>
        </p:spPr>
        <p:txBody>
          <a:bodyPr/>
          <a:lstStyle/>
          <a:p>
            <a:r>
              <a:rPr lang="en-US" sz="2800" dirty="0"/>
              <a:t>Aviation Environmental </a:t>
            </a:r>
            <a:r>
              <a:rPr lang="en-US" sz="2800" dirty="0" smtClean="0"/>
              <a:t>Challenges</a:t>
            </a:r>
            <a:r>
              <a:rPr lang="en-US" sz="2800" dirty="0"/>
              <a:t/>
            </a:r>
            <a:br>
              <a:rPr lang="en-US" sz="2800" dirty="0"/>
            </a:br>
            <a:endParaRPr lang="en-US" sz="2800" dirty="0"/>
          </a:p>
        </p:txBody>
      </p:sp>
      <p:cxnSp>
        <p:nvCxnSpPr>
          <p:cNvPr id="5" name="Straight Connector 4"/>
          <p:cNvCxnSpPr/>
          <p:nvPr/>
        </p:nvCxnSpPr>
        <p:spPr bwMode="auto">
          <a:xfrm flipV="1">
            <a:off x="0" y="2470639"/>
            <a:ext cx="9144000" cy="8792"/>
          </a:xfrm>
          <a:prstGeom prst="line">
            <a:avLst/>
          </a:prstGeom>
          <a:noFill/>
          <a:ln w="63500"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058605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5" y="0"/>
            <a:ext cx="8321615" cy="914400"/>
          </a:xfrm>
        </p:spPr>
        <p:txBody>
          <a:bodyPr>
            <a:normAutofit/>
          </a:bodyPr>
          <a:lstStyle/>
          <a:p>
            <a:r>
              <a:rPr lang="en-US" dirty="0" smtClean="0"/>
              <a:t>Next Steps: Technology Pathways Development</a:t>
            </a:r>
            <a:endParaRPr lang="en-US" dirty="0"/>
          </a:p>
        </p:txBody>
      </p:sp>
      <p:sp>
        <p:nvSpPr>
          <p:cNvPr id="6" name="TextBox 35"/>
          <p:cNvSpPr txBox="1"/>
          <p:nvPr/>
        </p:nvSpPr>
        <p:spPr>
          <a:xfrm>
            <a:off x="228600" y="1034209"/>
            <a:ext cx="3733800" cy="5410200"/>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42950" lvl="1" indent="-285750" defTabSz="457200">
              <a:spcBef>
                <a:spcPct val="20000"/>
              </a:spcBef>
              <a:spcAft>
                <a:spcPts val="200"/>
              </a:spcAft>
              <a:buFont typeface="Arial" pitchFamily="34" charset="0"/>
              <a:buChar char="•"/>
            </a:pPr>
            <a:endParaRPr lang="en-US" sz="1600" dirty="0" smtClean="0">
              <a:solidFill>
                <a:srgbClr val="000000"/>
              </a:solidFill>
              <a:cs typeface="Arial Narrow"/>
            </a:endParaRPr>
          </a:p>
          <a:p>
            <a:pPr defTabSz="457200">
              <a:spcAft>
                <a:spcPts val="600"/>
              </a:spcAft>
            </a:pPr>
            <a:r>
              <a:rPr lang="en-US" dirty="0" smtClean="0">
                <a:solidFill>
                  <a:srgbClr val="000000"/>
                </a:solidFill>
                <a:cs typeface="Arial Narrow"/>
              </a:rPr>
              <a:t>In 2012, eight technology pathways to hydrocarbon biofuels were selected based </a:t>
            </a:r>
            <a:r>
              <a:rPr lang="en-US" dirty="0">
                <a:solidFill>
                  <a:srgbClr val="000000"/>
                </a:solidFill>
                <a:cs typeface="Arial Narrow"/>
              </a:rPr>
              <a:t>on the following criteria:</a:t>
            </a:r>
            <a:endParaRPr lang="en-US" sz="2323" b="1" dirty="0">
              <a:solidFill>
                <a:srgbClr val="FFFFFF"/>
              </a:solidFill>
              <a:latin typeface="Arial Narrow"/>
              <a:cs typeface="Arial Narrow"/>
            </a:endParaRPr>
          </a:p>
          <a:p>
            <a:pPr marL="285750" indent="-285750" defTabSz="457200">
              <a:spcBef>
                <a:spcPct val="20000"/>
              </a:spcBef>
              <a:spcAft>
                <a:spcPts val="200"/>
              </a:spcAft>
              <a:buFont typeface="Arial" pitchFamily="34" charset="0"/>
              <a:buChar char="•"/>
            </a:pPr>
            <a:r>
              <a:rPr lang="en-US" dirty="0" smtClean="0">
                <a:solidFill>
                  <a:srgbClr val="000000"/>
                </a:solidFill>
                <a:cs typeface="Arial Narrow"/>
              </a:rPr>
              <a:t>Feasibility of achieving cost goal of $3/gal </a:t>
            </a:r>
          </a:p>
          <a:p>
            <a:pPr marL="285750" indent="-285750" defTabSz="457200">
              <a:spcBef>
                <a:spcPct val="20000"/>
              </a:spcBef>
              <a:spcAft>
                <a:spcPts val="200"/>
              </a:spcAft>
              <a:buFont typeface="Arial" pitchFamily="34" charset="0"/>
              <a:buChar char="•"/>
            </a:pPr>
            <a:r>
              <a:rPr lang="en-US" dirty="0" smtClean="0">
                <a:solidFill>
                  <a:srgbClr val="000000"/>
                </a:solidFill>
                <a:cs typeface="Arial Narrow"/>
              </a:rPr>
              <a:t>Near/mid/long-term </a:t>
            </a:r>
            <a:r>
              <a:rPr lang="en-US" dirty="0">
                <a:solidFill>
                  <a:srgbClr val="000000"/>
                </a:solidFill>
                <a:cs typeface="Arial Narrow"/>
              </a:rPr>
              <a:t>t</a:t>
            </a:r>
            <a:r>
              <a:rPr lang="en-US" dirty="0" smtClean="0">
                <a:solidFill>
                  <a:srgbClr val="000000"/>
                </a:solidFill>
                <a:cs typeface="Arial Narrow"/>
              </a:rPr>
              <a:t>echno-economic </a:t>
            </a:r>
            <a:r>
              <a:rPr lang="en-US" dirty="0">
                <a:solidFill>
                  <a:srgbClr val="000000"/>
                </a:solidFill>
                <a:cs typeface="Arial Narrow"/>
              </a:rPr>
              <a:t>p</a:t>
            </a:r>
            <a:r>
              <a:rPr lang="en-US" dirty="0" smtClean="0">
                <a:solidFill>
                  <a:srgbClr val="000000"/>
                </a:solidFill>
                <a:cs typeface="Arial Narrow"/>
              </a:rPr>
              <a:t>otential </a:t>
            </a:r>
          </a:p>
          <a:p>
            <a:pPr marL="285750" indent="-285750" defTabSz="457200">
              <a:spcBef>
                <a:spcPct val="20000"/>
              </a:spcBef>
              <a:spcAft>
                <a:spcPts val="200"/>
              </a:spcAft>
              <a:buFont typeface="Arial" pitchFamily="34" charset="0"/>
              <a:buChar char="•"/>
            </a:pPr>
            <a:r>
              <a:rPr lang="en-US" dirty="0" smtClean="0">
                <a:solidFill>
                  <a:srgbClr val="000000"/>
                </a:solidFill>
                <a:cs typeface="Arial Narrow"/>
              </a:rPr>
              <a:t>Potential national impact</a:t>
            </a:r>
          </a:p>
          <a:p>
            <a:pPr marL="285750" indent="-285750" defTabSz="457200">
              <a:spcBef>
                <a:spcPct val="20000"/>
              </a:spcBef>
              <a:spcAft>
                <a:spcPts val="200"/>
              </a:spcAft>
              <a:buFont typeface="Arial" pitchFamily="34" charset="0"/>
              <a:buChar char="•"/>
            </a:pPr>
            <a:r>
              <a:rPr lang="en-US" dirty="0" smtClean="0">
                <a:solidFill>
                  <a:srgbClr val="000000"/>
                </a:solidFill>
                <a:cs typeface="Arial Narrow"/>
              </a:rPr>
              <a:t>Feedstock availability/flexibility </a:t>
            </a:r>
          </a:p>
          <a:p>
            <a:pPr marL="285750" indent="-285750" defTabSz="457200">
              <a:spcBef>
                <a:spcPct val="20000"/>
              </a:spcBef>
              <a:spcAft>
                <a:spcPts val="200"/>
              </a:spcAft>
              <a:buFont typeface="Arial" pitchFamily="34" charset="0"/>
              <a:buChar char="•"/>
            </a:pPr>
            <a:r>
              <a:rPr lang="en-US" dirty="0" smtClean="0">
                <a:solidFill>
                  <a:srgbClr val="000000"/>
                </a:solidFill>
                <a:cs typeface="Arial Narrow"/>
              </a:rPr>
              <a:t>Data availability across the full pathway</a:t>
            </a:r>
          </a:p>
          <a:p>
            <a:pPr marL="285750" indent="-285750" defTabSz="457200">
              <a:spcBef>
                <a:spcPct val="20000"/>
              </a:spcBef>
              <a:buFont typeface="Arial" pitchFamily="34" charset="0"/>
              <a:buChar char="•"/>
            </a:pPr>
            <a:r>
              <a:rPr lang="en-US" dirty="0">
                <a:solidFill>
                  <a:srgbClr val="000000"/>
                </a:solidFill>
                <a:cs typeface="Arial Narrow"/>
              </a:rPr>
              <a:t>Co-product economics </a:t>
            </a:r>
          </a:p>
          <a:p>
            <a:pPr marL="285750" indent="-285750" defTabSz="457200">
              <a:spcBef>
                <a:spcPct val="20000"/>
              </a:spcBef>
              <a:buFont typeface="Arial" pitchFamily="34" charset="0"/>
              <a:buChar char="•"/>
            </a:pPr>
            <a:r>
              <a:rPr lang="en-US" dirty="0" smtClean="0">
                <a:solidFill>
                  <a:srgbClr val="000000"/>
                </a:solidFill>
                <a:cs typeface="Arial Narrow"/>
              </a:rPr>
              <a:t>Environmental </a:t>
            </a:r>
            <a:r>
              <a:rPr lang="en-US" dirty="0">
                <a:solidFill>
                  <a:srgbClr val="000000"/>
                </a:solidFill>
                <a:cs typeface="Arial Narrow"/>
              </a:rPr>
              <a:t>sustainability </a:t>
            </a:r>
          </a:p>
          <a:p>
            <a:pPr marL="742950" lvl="1" indent="-285750" defTabSz="457200">
              <a:spcBef>
                <a:spcPct val="20000"/>
              </a:spcBef>
              <a:spcAft>
                <a:spcPts val="200"/>
              </a:spcAft>
              <a:buFont typeface="Arial" pitchFamily="34" charset="0"/>
              <a:buChar char="•"/>
            </a:pPr>
            <a:endParaRPr lang="en-US" dirty="0" smtClean="0">
              <a:solidFill>
                <a:srgbClr val="000000"/>
              </a:solidFill>
              <a:cs typeface="Arial Narrow"/>
            </a:endParaRPr>
          </a:p>
        </p:txBody>
      </p:sp>
      <p:sp>
        <p:nvSpPr>
          <p:cNvPr id="7" name="TextBox 6"/>
          <p:cNvSpPr txBox="1"/>
          <p:nvPr/>
        </p:nvSpPr>
        <p:spPr>
          <a:xfrm>
            <a:off x="365185" y="1059612"/>
            <a:ext cx="8032630" cy="1073989"/>
          </a:xfrm>
          <a:prstGeom prst="rect">
            <a:avLst/>
          </a:prstGeom>
        </p:spPr>
        <p:txBody>
          <a:bodyPr vert="horz" wrap="none" lIns="91440" tIns="45720" rIns="91440" bIns="45720" rtlCol="0">
            <a:normAutofit/>
          </a:bodyPr>
          <a:lstStyle/>
          <a:p>
            <a:pPr defTabSz="457200"/>
            <a:endParaRPr lang="en-US" sz="2323" b="1" dirty="0">
              <a:solidFill>
                <a:srgbClr val="FFFFFF"/>
              </a:solidFill>
              <a:latin typeface="Arial Narrow"/>
              <a:cs typeface="Arial Narrow"/>
            </a:endParaRPr>
          </a:p>
        </p:txBody>
      </p:sp>
      <p:sp>
        <p:nvSpPr>
          <p:cNvPr id="8" name="TextBox 35"/>
          <p:cNvSpPr txBox="1"/>
          <p:nvPr/>
        </p:nvSpPr>
        <p:spPr>
          <a:xfrm>
            <a:off x="4191000" y="5295900"/>
            <a:ext cx="46482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457200">
              <a:spcBef>
                <a:spcPts val="1200"/>
              </a:spcBef>
              <a:spcAft>
                <a:spcPts val="1000"/>
              </a:spcAft>
              <a:buFont typeface="Arial"/>
              <a:buNone/>
            </a:pPr>
            <a:r>
              <a:rPr lang="en-US" sz="1600" b="1" dirty="0" smtClean="0">
                <a:solidFill>
                  <a:srgbClr val="000000"/>
                </a:solidFill>
                <a:cs typeface="Arial Narrow"/>
              </a:rPr>
              <a:t>Next Steps: </a:t>
            </a:r>
            <a:r>
              <a:rPr lang="en-US" sz="1600" dirty="0" smtClean="0">
                <a:solidFill>
                  <a:srgbClr val="000000"/>
                </a:solidFill>
                <a:cs typeface="Arial Narrow"/>
              </a:rPr>
              <a:t>Identify cost goals and technical targets and develop design case reports for each pathway</a:t>
            </a:r>
          </a:p>
        </p:txBody>
      </p:sp>
      <p:graphicFrame>
        <p:nvGraphicFramePr>
          <p:cNvPr id="10" name="Table 9"/>
          <p:cNvGraphicFramePr>
            <a:graphicFrameLocks noGrp="1"/>
          </p:cNvGraphicFramePr>
          <p:nvPr>
            <p:extLst>
              <p:ext uri="{D42A27DB-BD31-4B8C-83A1-F6EECF244321}">
                <p14:modId xmlns:p14="http://schemas.microsoft.com/office/powerpoint/2010/main" val="3020908682"/>
              </p:ext>
            </p:extLst>
          </p:nvPr>
        </p:nvGraphicFramePr>
        <p:xfrm>
          <a:off x="4191006" y="1034211"/>
          <a:ext cx="4686299" cy="4638768"/>
        </p:xfrm>
        <a:graphic>
          <a:graphicData uri="http://schemas.openxmlformats.org/drawingml/2006/table">
            <a:tbl>
              <a:tblPr firstRow="1" bandRow="1">
                <a:tableStyleId>{00A15C55-8517-42AA-B614-E9B94910E393}</a:tableStyleId>
              </a:tblPr>
              <a:tblGrid>
                <a:gridCol w="4686299"/>
              </a:tblGrid>
              <a:tr h="4378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smtClean="0"/>
                        <a:t>Technology Pathways</a:t>
                      </a:r>
                      <a:endParaRPr lang="en-US" sz="1900" b="1" dirty="0" smtClean="0">
                        <a:solidFill>
                          <a:srgbClr val="000000"/>
                        </a:solidFill>
                        <a:ea typeface="+mn-ea"/>
                        <a:cs typeface="Arial Narrow"/>
                      </a:endParaRPr>
                    </a:p>
                  </a:txBody>
                  <a:tcPr/>
                </a:tc>
              </a:tr>
              <a:tr h="670560">
                <a:tc>
                  <a:txBody>
                    <a:bodyPr/>
                    <a:lstStyle/>
                    <a:p>
                      <a:pPr marL="0">
                        <a:spcBef>
                          <a:spcPts val="0"/>
                        </a:spcBef>
                        <a:spcAft>
                          <a:spcPts val="200"/>
                        </a:spcAft>
                      </a:pPr>
                      <a:r>
                        <a:rPr lang="en-US" sz="1900" dirty="0" smtClean="0"/>
                        <a:t>Biological Conversion of Sugars to Hydrocarbons</a:t>
                      </a:r>
                      <a:endParaRPr lang="en-US" sz="1900" dirty="0" smtClean="0">
                        <a:solidFill>
                          <a:srgbClr val="000000"/>
                        </a:solidFill>
                        <a:cs typeface="Arial Narrow"/>
                      </a:endParaRPr>
                    </a:p>
                  </a:txBody>
                  <a:tcPr/>
                </a:tc>
              </a:tr>
              <a:tr h="670560">
                <a:tc>
                  <a:txBody>
                    <a:bodyPr/>
                    <a:lstStyle/>
                    <a:p>
                      <a:pPr marL="0">
                        <a:spcBef>
                          <a:spcPts val="0"/>
                        </a:spcBef>
                        <a:spcAft>
                          <a:spcPts val="200"/>
                        </a:spcAft>
                      </a:pPr>
                      <a:r>
                        <a:rPr lang="en-US" sz="1900" dirty="0" smtClean="0"/>
                        <a:t>Catalytic Upgrading of Sugars to Hydrocarbons</a:t>
                      </a:r>
                      <a:endParaRPr lang="en-US" sz="1900" dirty="0" smtClean="0">
                        <a:solidFill>
                          <a:srgbClr val="000000"/>
                        </a:solidFill>
                        <a:cs typeface="Arial Narrow"/>
                      </a:endParaRPr>
                    </a:p>
                  </a:txBody>
                  <a:tcPr/>
                </a:tc>
              </a:tr>
              <a:tr h="437848">
                <a:tc>
                  <a:txBody>
                    <a:bodyPr/>
                    <a:lstStyle/>
                    <a:p>
                      <a:pPr marL="0">
                        <a:spcBef>
                          <a:spcPts val="0"/>
                        </a:spcBef>
                        <a:spcAft>
                          <a:spcPts val="200"/>
                        </a:spcAft>
                      </a:pPr>
                      <a:r>
                        <a:rPr lang="en-US" sz="1900" dirty="0" smtClean="0"/>
                        <a:t>Ex-situ Catalytic Pyrolysis</a:t>
                      </a:r>
                      <a:endParaRPr lang="en-US" sz="1900" dirty="0" smtClean="0">
                        <a:solidFill>
                          <a:srgbClr val="000000"/>
                        </a:solidFill>
                        <a:cs typeface="Arial Narrow"/>
                      </a:endParaRPr>
                    </a:p>
                  </a:txBody>
                  <a:tcPr/>
                </a:tc>
              </a:tr>
              <a:tr h="437848">
                <a:tc>
                  <a:txBody>
                    <a:bodyPr/>
                    <a:lstStyle/>
                    <a:p>
                      <a:pPr marL="0">
                        <a:spcBef>
                          <a:spcPts val="0"/>
                        </a:spcBef>
                        <a:spcAft>
                          <a:spcPts val="200"/>
                        </a:spcAft>
                      </a:pPr>
                      <a:r>
                        <a:rPr lang="en-US" sz="1900" dirty="0" smtClean="0"/>
                        <a:t>In-Situ Catalytic Pyrolysis</a:t>
                      </a:r>
                      <a:endParaRPr lang="en-US" sz="1900" dirty="0" smtClean="0">
                        <a:solidFill>
                          <a:srgbClr val="000000"/>
                        </a:solidFill>
                        <a:cs typeface="Arial Narrow"/>
                      </a:endParaRPr>
                    </a:p>
                  </a:txBody>
                  <a:tcPr/>
                </a:tc>
              </a:tr>
              <a:tr h="437848">
                <a:tc>
                  <a:txBody>
                    <a:bodyPr/>
                    <a:lstStyle/>
                    <a:p>
                      <a:pPr marL="0">
                        <a:spcBef>
                          <a:spcPts val="0"/>
                        </a:spcBef>
                        <a:spcAft>
                          <a:spcPts val="200"/>
                        </a:spcAft>
                      </a:pPr>
                      <a:r>
                        <a:rPr lang="en-US" sz="1900" dirty="0" smtClean="0"/>
                        <a:t>Fast Pyrolysis and Upgrading</a:t>
                      </a:r>
                      <a:endParaRPr lang="en-US" sz="1900" dirty="0" smtClean="0">
                        <a:solidFill>
                          <a:srgbClr val="000000"/>
                        </a:solidFill>
                        <a:cs typeface="Arial Narrow"/>
                      </a:endParaRPr>
                    </a:p>
                  </a:txBody>
                  <a:tcPr/>
                </a:tc>
              </a:tr>
              <a:tr h="437848">
                <a:tc>
                  <a:txBody>
                    <a:bodyPr/>
                    <a:lstStyle/>
                    <a:p>
                      <a:pPr marL="0">
                        <a:spcBef>
                          <a:spcPts val="0"/>
                        </a:spcBef>
                        <a:spcAft>
                          <a:spcPts val="200"/>
                        </a:spcAft>
                      </a:pPr>
                      <a:r>
                        <a:rPr lang="en-US" sz="1900" dirty="0" smtClean="0"/>
                        <a:t>Syngas to Mixed Alcohols to Hydrocarbons</a:t>
                      </a:r>
                      <a:endParaRPr lang="en-US" sz="1900" dirty="0" smtClean="0">
                        <a:solidFill>
                          <a:srgbClr val="000000"/>
                        </a:solidFill>
                        <a:cs typeface="Arial Narrow"/>
                      </a:endParaRPr>
                    </a:p>
                  </a:txBody>
                  <a:tcPr/>
                </a:tc>
              </a:tr>
              <a:tr h="437848">
                <a:tc>
                  <a:txBody>
                    <a:bodyPr/>
                    <a:lstStyle/>
                    <a:p>
                      <a:pPr marL="0">
                        <a:spcBef>
                          <a:spcPts val="0"/>
                        </a:spcBef>
                        <a:spcAft>
                          <a:spcPts val="200"/>
                        </a:spcAft>
                      </a:pPr>
                      <a:r>
                        <a:rPr lang="en-US" sz="1900" dirty="0" smtClean="0"/>
                        <a:t>Whole Algae Hydrothermal Liquefaction </a:t>
                      </a:r>
                      <a:endParaRPr lang="en-US" sz="1900" dirty="0" smtClean="0">
                        <a:solidFill>
                          <a:srgbClr val="000000"/>
                        </a:solidFill>
                        <a:cs typeface="Arial Narrow"/>
                      </a:endParaRPr>
                    </a:p>
                  </a:txBody>
                  <a:tcPr/>
                </a:tc>
              </a:tr>
              <a:tr h="6705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smtClean="0"/>
                        <a:t>Algal Lipid Extraction Upgrading to Hydrocarbons</a:t>
                      </a:r>
                      <a:endParaRPr lang="en-US" sz="1900" dirty="0" smtClean="0">
                        <a:solidFill>
                          <a:srgbClr val="000000"/>
                        </a:solidFill>
                        <a:cs typeface="Arial Narrow"/>
                      </a:endParaRPr>
                    </a:p>
                  </a:txBody>
                  <a:tcPr/>
                </a:tc>
              </a:tr>
            </a:tbl>
          </a:graphicData>
        </a:graphic>
      </p:graphicFrame>
    </p:spTree>
    <p:extLst>
      <p:ext uri="{BB962C8B-B14F-4D97-AF65-F5344CB8AC3E}">
        <p14:creationId xmlns:p14="http://schemas.microsoft.com/office/powerpoint/2010/main" val="2581977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bwMode="auto">
          <a:xfrm>
            <a:off x="657225" y="3255467"/>
            <a:ext cx="914400" cy="914400"/>
          </a:xfrm>
          <a:prstGeom prst="rect">
            <a:avLst/>
          </a:prstGeom>
        </p:spPr>
        <p:txBody>
          <a:bodyPr wrap="none">
            <a:normAutofit/>
          </a:bodyPr>
          <a:lstStyle/>
          <a:p>
            <a:pPr defTabSz="457200">
              <a:spcBef>
                <a:spcPct val="20000"/>
              </a:spcBef>
              <a:buFont typeface="Arial"/>
              <a:buNone/>
              <a:defRPr/>
            </a:pPr>
            <a:endParaRPr lang="en-US" sz="2000" b="1" dirty="0">
              <a:solidFill>
                <a:srgbClr val="FFFFFF"/>
              </a:solidFill>
              <a:latin typeface="Arial Narrow"/>
              <a:cs typeface="Arial Narrow"/>
            </a:endParaRPr>
          </a:p>
        </p:txBody>
      </p:sp>
      <p:sp>
        <p:nvSpPr>
          <p:cNvPr id="5" name="Title 1"/>
          <p:cNvSpPr txBox="1">
            <a:spLocks/>
          </p:cNvSpPr>
          <p:nvPr/>
        </p:nvSpPr>
        <p:spPr>
          <a:xfrm>
            <a:off x="0" y="228600"/>
            <a:ext cx="8991600" cy="609600"/>
          </a:xfrm>
          <a:prstGeom prst="rect">
            <a:avLst/>
          </a:prstGeom>
          <a:noFill/>
          <a:ln>
            <a:noFill/>
          </a:ln>
        </p:spPr>
        <p:txBody>
          <a:bodyPr>
            <a:noAutofit/>
          </a:bodyPr>
          <a:lstStyle>
            <a:lvl1pPr algn="l" defTabSz="457200" rtl="0" eaLnBrk="0" fontAlgn="base" hangingPunct="0">
              <a:lnSpc>
                <a:spcPts val="2800"/>
              </a:lnSpc>
              <a:spcBef>
                <a:spcPct val="0"/>
              </a:spcBef>
              <a:spcAft>
                <a:spcPct val="0"/>
              </a:spcAft>
              <a:defRPr sz="2600" kern="1200">
                <a:solidFill>
                  <a:srgbClr val="FFFFFF"/>
                </a:solidFill>
                <a:latin typeface="+mj-lt"/>
                <a:ea typeface="ＭＳ Ｐゴシック" pitchFamily="-108" charset="-128"/>
                <a:cs typeface="ＭＳ Ｐゴシック" pitchFamily="-108" charset="-128"/>
              </a:defRPr>
            </a:lvl1pPr>
            <a:lvl2pPr algn="l" defTabSz="457200" rtl="0" eaLnBrk="0" fontAlgn="base" hangingPunct="0">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2pPr>
            <a:lvl3pPr algn="l" defTabSz="457200" rtl="0" eaLnBrk="0" fontAlgn="base" hangingPunct="0">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3pPr>
            <a:lvl4pPr algn="l" defTabSz="457200" rtl="0" eaLnBrk="0" fontAlgn="base" hangingPunct="0">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4pPr>
            <a:lvl5pPr algn="l" defTabSz="457200" rtl="0" eaLnBrk="0" fontAlgn="base" hangingPunct="0">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5pPr>
            <a:lvl6pPr marL="457200" algn="l" defTabSz="457200" rtl="0" fontAlgn="base">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6pPr>
            <a:lvl7pPr marL="914400" algn="l" defTabSz="457200" rtl="0" fontAlgn="base">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7pPr>
            <a:lvl8pPr marL="1371600" algn="l" defTabSz="457200" rtl="0" fontAlgn="base">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8pPr>
            <a:lvl9pPr marL="1828800" algn="l" defTabSz="457200" rtl="0" fontAlgn="base">
              <a:lnSpc>
                <a:spcPts val="2800"/>
              </a:lnSpc>
              <a:spcBef>
                <a:spcPct val="0"/>
              </a:spcBef>
              <a:spcAft>
                <a:spcPct val="0"/>
              </a:spcAft>
              <a:defRPr sz="2600">
                <a:solidFill>
                  <a:srgbClr val="FFFFFF"/>
                </a:solidFill>
                <a:latin typeface="Arial" pitchFamily="-108" charset="0"/>
                <a:ea typeface="ＭＳ Ｐゴシック" pitchFamily="-108" charset="-128"/>
                <a:cs typeface="ＭＳ Ｐゴシック" pitchFamily="-108" charset="-128"/>
              </a:defRPr>
            </a:lvl9pPr>
          </a:lstStyle>
          <a:p>
            <a:r>
              <a:rPr lang="en-US" sz="2800" b="1" dirty="0" smtClean="0">
                <a:solidFill>
                  <a:srgbClr val="000000"/>
                </a:solidFill>
              </a:rPr>
              <a:t>Aviation Biofuels Techno-Economic Analysis Workshop</a:t>
            </a:r>
            <a:endParaRPr lang="en-US" sz="2800" b="1" dirty="0">
              <a:solidFill>
                <a:srgbClr val="000000"/>
              </a:solidFill>
            </a:endParaRPr>
          </a:p>
        </p:txBody>
      </p:sp>
      <p:sp>
        <p:nvSpPr>
          <p:cNvPr id="6" name="Content Placeholder 2"/>
          <p:cNvSpPr txBox="1">
            <a:spLocks/>
          </p:cNvSpPr>
          <p:nvPr/>
        </p:nvSpPr>
        <p:spPr>
          <a:xfrm>
            <a:off x="209550" y="838201"/>
            <a:ext cx="8600004" cy="511016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ＭＳ Ｐゴシック" charset="0"/>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108" charset="-128"/>
                <a:cs typeface="ＭＳ Ｐゴシック" charset="0"/>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108" charset="-128"/>
                <a:cs typeface="ＭＳ Ｐゴシック" charset="0"/>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pitchFamily="-108"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b="1" dirty="0" smtClean="0">
                <a:solidFill>
                  <a:srgbClr val="000000"/>
                </a:solidFill>
              </a:rPr>
              <a:t>When: </a:t>
            </a:r>
            <a:r>
              <a:rPr lang="en-US" sz="2000" dirty="0" smtClean="0">
                <a:solidFill>
                  <a:srgbClr val="000000"/>
                </a:solidFill>
              </a:rPr>
              <a:t>November 27</a:t>
            </a:r>
            <a:r>
              <a:rPr lang="en-US" sz="2000" baseline="30000" dirty="0" smtClean="0">
                <a:solidFill>
                  <a:srgbClr val="000000"/>
                </a:solidFill>
              </a:rPr>
              <a:t>th</a:t>
            </a:r>
            <a:r>
              <a:rPr lang="en-US" sz="2000" dirty="0" smtClean="0">
                <a:solidFill>
                  <a:srgbClr val="000000"/>
                </a:solidFill>
              </a:rPr>
              <a:t>, 2012 </a:t>
            </a:r>
            <a:r>
              <a:rPr lang="en-US" sz="2000" b="1" dirty="0" smtClean="0">
                <a:solidFill>
                  <a:srgbClr val="000000"/>
                </a:solidFill>
              </a:rPr>
              <a:t>Where: </a:t>
            </a:r>
            <a:r>
              <a:rPr lang="en-US" sz="2000" dirty="0" smtClean="0">
                <a:solidFill>
                  <a:srgbClr val="000000"/>
                </a:solidFill>
              </a:rPr>
              <a:t>Washington, DC</a:t>
            </a:r>
          </a:p>
          <a:p>
            <a:pPr marL="0" indent="0">
              <a:buFont typeface="Arial" charset="0"/>
              <a:buNone/>
            </a:pPr>
            <a:endParaRPr lang="en-US" sz="1600" dirty="0" smtClean="0">
              <a:solidFill>
                <a:srgbClr val="000000"/>
              </a:solidFill>
            </a:endParaRPr>
          </a:p>
          <a:p>
            <a:pPr marL="0" indent="0">
              <a:buFont typeface="Arial" charset="0"/>
              <a:buNone/>
            </a:pPr>
            <a:r>
              <a:rPr lang="en-US" sz="2000" b="1" dirty="0" smtClean="0">
                <a:solidFill>
                  <a:srgbClr val="000000"/>
                </a:solidFill>
              </a:rPr>
              <a:t>Workshop Objectives</a:t>
            </a:r>
          </a:p>
          <a:p>
            <a:pPr marL="342900" lvl="1" indent="-342900">
              <a:buFont typeface="Arial" pitchFamily="34" charset="0"/>
              <a:buChar char="•"/>
            </a:pPr>
            <a:r>
              <a:rPr lang="en-US" sz="1800" dirty="0" smtClean="0">
                <a:solidFill>
                  <a:prstClr val="black"/>
                </a:solidFill>
                <a:ea typeface="+mn-ea"/>
                <a:cs typeface="Arial" pitchFamily="34" charset="0"/>
              </a:rPr>
              <a:t>Benchmark current and future cost-of-production and performance characteristics of biomass-based processes that can produce jet fuel </a:t>
            </a:r>
          </a:p>
          <a:p>
            <a:pPr marL="0" indent="0">
              <a:buFont typeface="Arial" charset="0"/>
              <a:buNone/>
            </a:pPr>
            <a:r>
              <a:rPr lang="en-US" sz="2000" b="1" dirty="0" smtClean="0">
                <a:solidFill>
                  <a:srgbClr val="000000"/>
                </a:solidFill>
              </a:rPr>
              <a:t>Scope</a:t>
            </a:r>
          </a:p>
          <a:p>
            <a:r>
              <a:rPr lang="en-US" sz="2000" dirty="0" smtClean="0">
                <a:solidFill>
                  <a:srgbClr val="000000"/>
                </a:solidFill>
              </a:rPr>
              <a:t>Processes</a:t>
            </a:r>
          </a:p>
          <a:p>
            <a:pPr lvl="1"/>
            <a:r>
              <a:rPr lang="en-US" sz="1800" dirty="0" smtClean="0">
                <a:solidFill>
                  <a:srgbClr val="000000"/>
                </a:solidFill>
              </a:rPr>
              <a:t>New pathways for aviation fuels</a:t>
            </a:r>
          </a:p>
          <a:p>
            <a:pPr lvl="1"/>
            <a:r>
              <a:rPr lang="en-US" sz="1800" dirty="0" smtClean="0">
                <a:solidFill>
                  <a:srgbClr val="000000"/>
                </a:solidFill>
              </a:rPr>
              <a:t>Biochemical conversion</a:t>
            </a:r>
          </a:p>
          <a:p>
            <a:pPr lvl="1"/>
            <a:r>
              <a:rPr lang="en-US" sz="1800" dirty="0" smtClean="0">
                <a:solidFill>
                  <a:srgbClr val="000000"/>
                </a:solidFill>
              </a:rPr>
              <a:t>Thermochemical conversion</a:t>
            </a:r>
          </a:p>
          <a:p>
            <a:pPr lvl="1"/>
            <a:r>
              <a:rPr lang="en-US" sz="1800" dirty="0" smtClean="0">
                <a:solidFill>
                  <a:srgbClr val="000000"/>
                </a:solidFill>
              </a:rPr>
              <a:t>Algae-derived methods</a:t>
            </a:r>
          </a:p>
          <a:p>
            <a:pPr lvl="1"/>
            <a:r>
              <a:rPr lang="en-US" sz="1800" dirty="0" smtClean="0">
                <a:solidFill>
                  <a:srgbClr val="000000"/>
                </a:solidFill>
              </a:rPr>
              <a:t>HEFA/HEFA algae</a:t>
            </a:r>
          </a:p>
          <a:p>
            <a:pPr lvl="1"/>
            <a:r>
              <a:rPr lang="en-US" sz="1800" dirty="0" smtClean="0">
                <a:solidFill>
                  <a:srgbClr val="000000"/>
                </a:solidFill>
              </a:rPr>
              <a:t>Gasification/FT</a:t>
            </a:r>
          </a:p>
          <a:p>
            <a:r>
              <a:rPr lang="en-US" sz="2000" dirty="0" smtClean="0">
                <a:solidFill>
                  <a:srgbClr val="000000"/>
                </a:solidFill>
              </a:rPr>
              <a:t>Feedstocks</a:t>
            </a:r>
          </a:p>
          <a:p>
            <a:pPr lvl="1"/>
            <a:r>
              <a:rPr lang="en-US" sz="1800" dirty="0" smtClean="0">
                <a:solidFill>
                  <a:srgbClr val="000000"/>
                </a:solidFill>
              </a:rPr>
              <a:t>Productivity and handling</a:t>
            </a:r>
            <a:endParaRPr lang="en-US" sz="1800" dirty="0">
              <a:solidFill>
                <a:srgbClr val="000000"/>
              </a:solidFill>
            </a:endParaRP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3712671"/>
            <a:ext cx="3787530" cy="223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269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8229600" cy="914400"/>
          </a:xfrm>
        </p:spPr>
        <p:txBody>
          <a:bodyPr/>
          <a:lstStyle/>
          <a:p>
            <a:r>
              <a:rPr lang="en-US" dirty="0" smtClean="0">
                <a:solidFill>
                  <a:srgbClr val="000000"/>
                </a:solidFill>
              </a:rPr>
              <a:t>Aviation Biofuels Workshop Summary</a:t>
            </a:r>
            <a:endParaRPr lang="en-US" dirty="0">
              <a:solidFill>
                <a:srgbClr val="000000"/>
              </a:solidFill>
            </a:endParaRPr>
          </a:p>
        </p:txBody>
      </p:sp>
      <p:sp>
        <p:nvSpPr>
          <p:cNvPr id="6" name="Content Placeholder 2"/>
          <p:cNvSpPr>
            <a:spLocks noGrp="1"/>
          </p:cNvSpPr>
          <p:nvPr>
            <p:ph idx="1"/>
          </p:nvPr>
        </p:nvSpPr>
        <p:spPr>
          <a:xfrm>
            <a:off x="152400" y="990600"/>
            <a:ext cx="8534400" cy="5715000"/>
          </a:xfrm>
        </p:spPr>
        <p:txBody>
          <a:bodyPr/>
          <a:lstStyle/>
          <a:p>
            <a:r>
              <a:rPr lang="en-US" sz="1800" dirty="0" smtClean="0">
                <a:solidFill>
                  <a:srgbClr val="000000"/>
                </a:solidFill>
                <a:latin typeface="+mn-lt"/>
              </a:rPr>
              <a:t>Workshop provided a unique opportunity for stakeholders to discuss cost of biofuels production via multiple pathways.</a:t>
            </a:r>
            <a:br>
              <a:rPr lang="en-US" sz="1800" dirty="0" smtClean="0">
                <a:solidFill>
                  <a:srgbClr val="000000"/>
                </a:solidFill>
                <a:latin typeface="+mn-lt"/>
              </a:rPr>
            </a:br>
            <a:endParaRPr lang="en-US" sz="1800" dirty="0" smtClean="0">
              <a:solidFill>
                <a:srgbClr val="000000"/>
              </a:solidFill>
              <a:latin typeface="+mn-lt"/>
            </a:endParaRPr>
          </a:p>
          <a:p>
            <a:r>
              <a:rPr lang="en-US" sz="1800" dirty="0" smtClean="0">
                <a:solidFill>
                  <a:srgbClr val="000000"/>
                </a:solidFill>
                <a:latin typeface="+mn-lt"/>
              </a:rPr>
              <a:t>Challenge to make this knowledge accessible. Research results and data needs to be more broadly communicated; greater awareness of ongoing R&amp;D is needed.</a:t>
            </a:r>
            <a:br>
              <a:rPr lang="en-US" sz="1800" dirty="0" smtClean="0">
                <a:solidFill>
                  <a:srgbClr val="000000"/>
                </a:solidFill>
                <a:latin typeface="+mn-lt"/>
              </a:rPr>
            </a:br>
            <a:endParaRPr lang="en-US" sz="1800" dirty="0" smtClean="0">
              <a:solidFill>
                <a:srgbClr val="000000"/>
              </a:solidFill>
              <a:latin typeface="+mn-lt"/>
            </a:endParaRPr>
          </a:p>
          <a:p>
            <a:r>
              <a:rPr lang="en-US" sz="1800" dirty="0" smtClean="0">
                <a:solidFill>
                  <a:srgbClr val="000000"/>
                </a:solidFill>
                <a:latin typeface="+mn-lt"/>
                <a:ea typeface="Calibri"/>
                <a:cs typeface="Times New Roman"/>
              </a:rPr>
              <a:t>As fuels are being qualified, costs should be considered. Fuel producers and key stakeholders should be brought into this process.</a:t>
            </a:r>
            <a:br>
              <a:rPr lang="en-US" sz="1800" dirty="0" smtClean="0">
                <a:solidFill>
                  <a:srgbClr val="000000"/>
                </a:solidFill>
                <a:latin typeface="+mn-lt"/>
                <a:ea typeface="Calibri"/>
                <a:cs typeface="Times New Roman"/>
              </a:rPr>
            </a:br>
            <a:endParaRPr lang="en-US" sz="1800" dirty="0" smtClean="0">
              <a:solidFill>
                <a:srgbClr val="000000"/>
              </a:solidFill>
              <a:latin typeface="+mn-lt"/>
              <a:ea typeface="Calibri"/>
              <a:cs typeface="Times New Roman"/>
            </a:endParaRPr>
          </a:p>
          <a:p>
            <a:r>
              <a:rPr lang="en-US" sz="1800" dirty="0" smtClean="0">
                <a:solidFill>
                  <a:srgbClr val="000000"/>
                </a:solidFill>
                <a:latin typeface="+mn-lt"/>
                <a:ea typeface="Calibri"/>
                <a:cs typeface="Times New Roman"/>
              </a:rPr>
              <a:t>Data from facilities under construction is difficult to obtain (IP, etc.), however, it is needed to provide a reality check.</a:t>
            </a:r>
            <a:br>
              <a:rPr lang="en-US" sz="1800" dirty="0" smtClean="0">
                <a:solidFill>
                  <a:srgbClr val="000000"/>
                </a:solidFill>
                <a:latin typeface="+mn-lt"/>
                <a:ea typeface="Calibri"/>
                <a:cs typeface="Times New Roman"/>
              </a:rPr>
            </a:br>
            <a:endParaRPr lang="en-US" sz="1800" dirty="0" smtClean="0">
              <a:solidFill>
                <a:srgbClr val="000000"/>
              </a:solidFill>
              <a:latin typeface="+mn-lt"/>
              <a:ea typeface="Calibri"/>
              <a:cs typeface="Times New Roman"/>
            </a:endParaRPr>
          </a:p>
          <a:p>
            <a:r>
              <a:rPr lang="en-US" sz="1800" dirty="0" smtClean="0">
                <a:solidFill>
                  <a:srgbClr val="000000"/>
                </a:solidFill>
                <a:latin typeface="+mn-lt"/>
                <a:ea typeface="Calibri"/>
                <a:cs typeface="Times New Roman"/>
              </a:rPr>
              <a:t>Common terms, units, and techniques are needed for techno-economic analysis to enable consistent comparison of technologies.</a:t>
            </a:r>
            <a:br>
              <a:rPr lang="en-US" sz="1800" dirty="0" smtClean="0">
                <a:solidFill>
                  <a:srgbClr val="000000"/>
                </a:solidFill>
                <a:latin typeface="+mn-lt"/>
                <a:ea typeface="Calibri"/>
                <a:cs typeface="Times New Roman"/>
              </a:rPr>
            </a:br>
            <a:endParaRPr lang="en-US" sz="1800" dirty="0" smtClean="0">
              <a:solidFill>
                <a:srgbClr val="000000"/>
              </a:solidFill>
              <a:latin typeface="+mn-lt"/>
              <a:ea typeface="Calibri"/>
              <a:cs typeface="Times New Roman"/>
            </a:endParaRPr>
          </a:p>
          <a:p>
            <a:r>
              <a:rPr lang="en-US" sz="1800" dirty="0">
                <a:solidFill>
                  <a:srgbClr val="000000"/>
                </a:solidFill>
                <a:latin typeface="+mn-lt"/>
                <a:ea typeface="Calibri"/>
                <a:cs typeface="Times New Roman"/>
              </a:rPr>
              <a:t>Presentations </a:t>
            </a:r>
            <a:r>
              <a:rPr lang="en-US" sz="1800" dirty="0" smtClean="0">
                <a:solidFill>
                  <a:srgbClr val="000000"/>
                </a:solidFill>
                <a:latin typeface="+mn-lt"/>
                <a:ea typeface="Calibri"/>
                <a:cs typeface="Times New Roman"/>
              </a:rPr>
              <a:t>at </a:t>
            </a:r>
            <a:r>
              <a:rPr lang="en-US" sz="1800" dirty="0">
                <a:solidFill>
                  <a:srgbClr val="000000"/>
                </a:solidFill>
                <a:latin typeface="+mn-lt"/>
                <a:ea typeface="Calibri"/>
                <a:cs typeface="Times New Roman"/>
                <a:hlinkClick r:id="rId2"/>
              </a:rPr>
              <a:t>http://</a:t>
            </a:r>
            <a:r>
              <a:rPr lang="en-US" sz="1800" dirty="0" smtClean="0">
                <a:solidFill>
                  <a:srgbClr val="000000"/>
                </a:solidFill>
                <a:latin typeface="+mn-lt"/>
                <a:ea typeface="Calibri"/>
                <a:cs typeface="Times New Roman"/>
                <a:hlinkClick r:id="rId2"/>
              </a:rPr>
              <a:t>www1.eere.energy.gov/biomass/meetings.html</a:t>
            </a:r>
            <a:r>
              <a:rPr lang="en-US" sz="1800" dirty="0" smtClean="0">
                <a:solidFill>
                  <a:srgbClr val="000000"/>
                </a:solidFill>
                <a:latin typeface="+mn-lt"/>
                <a:ea typeface="Calibri"/>
                <a:cs typeface="Times New Roman"/>
              </a:rPr>
              <a:t>, summary fact-sheet at </a:t>
            </a:r>
            <a:r>
              <a:rPr lang="en-US" sz="1800" dirty="0" smtClean="0">
                <a:solidFill>
                  <a:srgbClr val="000000"/>
                </a:solidFill>
                <a:latin typeface="+mn-lt"/>
                <a:ea typeface="Calibri"/>
                <a:cs typeface="Times New Roman"/>
                <a:hlinkClick r:id="rId3"/>
              </a:rPr>
              <a:t>http://www.caafi.org</a:t>
            </a:r>
            <a:endParaRPr lang="en-US" sz="1800" dirty="0" smtClean="0">
              <a:solidFill>
                <a:srgbClr val="000000"/>
              </a:solidFill>
              <a:latin typeface="+mn-lt"/>
              <a:ea typeface="Calibri"/>
              <a:cs typeface="Times New Roman"/>
            </a:endParaRPr>
          </a:p>
          <a:p>
            <a:endParaRPr lang="en-US" sz="1800" dirty="0" smtClean="0">
              <a:solidFill>
                <a:srgbClr val="000000"/>
              </a:solidFill>
              <a:ea typeface="Calibri"/>
              <a:cs typeface="Times New Roman"/>
            </a:endParaRPr>
          </a:p>
          <a:p>
            <a:endParaRPr lang="en-US" sz="1800" dirty="0" smtClean="0">
              <a:solidFill>
                <a:srgbClr val="000000"/>
              </a:solidFill>
            </a:endParaRPr>
          </a:p>
        </p:txBody>
      </p:sp>
    </p:spTree>
    <p:extLst>
      <p:ext uri="{BB962C8B-B14F-4D97-AF65-F5344CB8AC3E}">
        <p14:creationId xmlns:p14="http://schemas.microsoft.com/office/powerpoint/2010/main" val="1368445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1205587"/>
            <a:ext cx="9144000" cy="7358484"/>
          </a:xfrm>
          <a:prstGeom prst="rect">
            <a:avLst/>
          </a:prstGeom>
          <a:noFill/>
          <a:ln w="9525">
            <a:noFill/>
            <a:miter lim="800000"/>
            <a:headEnd/>
            <a:tailEnd/>
          </a:ln>
        </p:spPr>
      </p:pic>
      <p:sp>
        <p:nvSpPr>
          <p:cNvPr id="17" name="Text Box 7"/>
          <p:cNvSpPr txBox="1">
            <a:spLocks noChangeArrowheads="1"/>
          </p:cNvSpPr>
          <p:nvPr/>
        </p:nvSpPr>
        <p:spPr bwMode="auto">
          <a:xfrm>
            <a:off x="228600" y="5397499"/>
            <a:ext cx="1357312"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Produced by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8" y="5666870"/>
            <a:ext cx="1279525" cy="302137"/>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77800"/>
            <a:ext cx="2667000" cy="12954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00CCFF"/>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CAAFI 2014</a:t>
            </a:r>
            <a:endParaRPr lang="en-US" sz="2400" b="1" dirty="0" smtClean="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G</a:t>
            </a:r>
            <a:r>
              <a:rPr kumimoji="0" lang="en-US" sz="2400" b="1" i="0" u="none" strike="noStrike" cap="none" normalizeH="0" baseline="0" dirty="0" smtClean="0">
                <a:ln>
                  <a:noFill/>
                </a:ln>
                <a:latin typeface="Arial" pitchFamily="34" charset="0"/>
                <a:cs typeface="Arial" pitchFamily="34" charset="0"/>
              </a:rPr>
              <a:t>eneral Meeting</a:t>
            </a: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8237"/>
            <a:ext cx="1981200" cy="1715163"/>
          </a:xfrm>
          <a:prstGeom prst="rect">
            <a:avLst/>
          </a:prstGeom>
        </p:spPr>
      </p:pic>
      <p:sp>
        <p:nvSpPr>
          <p:cNvPr id="2" name="TextBox 1"/>
          <p:cNvSpPr txBox="1"/>
          <p:nvPr/>
        </p:nvSpPr>
        <p:spPr>
          <a:xfrm>
            <a:off x="304800" y="2108206"/>
            <a:ext cx="5105400" cy="1508105"/>
          </a:xfrm>
          <a:prstGeom prst="rect">
            <a:avLst/>
          </a:prstGeom>
          <a:noFill/>
        </p:spPr>
        <p:txBody>
          <a:bodyPr wrap="square" rtlCol="0">
            <a:spAutoFit/>
          </a:bodyPr>
          <a:lstStyle/>
          <a:p>
            <a:r>
              <a:rPr lang="en-US" sz="4400" dirty="0"/>
              <a:t>Chris Tindal, </a:t>
            </a:r>
            <a:endParaRPr lang="en-US" sz="4400" dirty="0" smtClean="0"/>
          </a:p>
          <a:p>
            <a:r>
              <a:rPr lang="en-US" sz="2400" dirty="0" smtClean="0"/>
              <a:t>Director for Operational Energy, Office of the DAS of the Navy for Energy, Navy</a:t>
            </a:r>
            <a:endParaRPr lang="en-US" sz="2400" dirty="0"/>
          </a:p>
        </p:txBody>
      </p:sp>
    </p:spTree>
    <p:extLst>
      <p:ext uri="{BB962C8B-B14F-4D97-AF65-F5344CB8AC3E}">
        <p14:creationId xmlns:p14="http://schemas.microsoft.com/office/powerpoint/2010/main" val="1223527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ocuments and Settings\crissy.ashley\My Documents\My Pictures\120718-N-RC246-21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
        <p:nvSpPr>
          <p:cNvPr id="7" name="Rectangle 6"/>
          <p:cNvSpPr/>
          <p:nvPr/>
        </p:nvSpPr>
        <p:spPr>
          <a:xfrm>
            <a:off x="533400" y="184802"/>
            <a:ext cx="8077200" cy="1323439"/>
          </a:xfrm>
          <a:prstGeom prst="rect">
            <a:avLst/>
          </a:prstGeom>
        </p:spPr>
        <p:txBody>
          <a:bodyPr wrap="square">
            <a:spAutoFit/>
          </a:bodyPr>
          <a:lstStyle/>
          <a:p>
            <a:pPr algn="ctr" fontAlgn="base">
              <a:spcBef>
                <a:spcPct val="0"/>
              </a:spcBef>
              <a:spcAft>
                <a:spcPct val="0"/>
              </a:spcAft>
              <a:defRPr/>
            </a:pPr>
            <a:r>
              <a:rPr lang="en-US" sz="4000" b="1" dirty="0" smtClean="0">
                <a:solidFill>
                  <a:srgbClr val="FFC000"/>
                </a:solidFill>
                <a:effectLst>
                  <a:outerShdw blurRad="38100" dist="38100" dir="2700000" algn="tl">
                    <a:srgbClr val="000000">
                      <a:alpha val="80000"/>
                    </a:srgbClr>
                  </a:outerShdw>
                </a:effectLst>
                <a:latin typeface="Tahoma" pitchFamily="34" charset="0"/>
                <a:cs typeface="Tahoma" pitchFamily="34" charset="0"/>
              </a:rPr>
              <a:t>DEPARTMENT OF THE NAVY</a:t>
            </a:r>
          </a:p>
          <a:p>
            <a:pPr algn="ctr" fontAlgn="base">
              <a:spcBef>
                <a:spcPct val="0"/>
              </a:spcBef>
              <a:spcAft>
                <a:spcPct val="0"/>
              </a:spcAft>
              <a:defRPr/>
            </a:pPr>
            <a:r>
              <a:rPr lang="en-US" sz="4000" b="1" dirty="0" smtClean="0">
                <a:solidFill>
                  <a:srgbClr val="FFC000"/>
                </a:solidFill>
                <a:effectLst>
                  <a:outerShdw blurRad="38100" dist="38100" dir="2700000" algn="tl">
                    <a:srgbClr val="000000">
                      <a:alpha val="80000"/>
                    </a:srgbClr>
                  </a:outerShdw>
                </a:effectLst>
                <a:latin typeface="Tahoma" pitchFamily="34" charset="0"/>
                <a:cs typeface="Tahoma" pitchFamily="34" charset="0"/>
              </a:rPr>
              <a:t>Advanced Biofuels Update</a:t>
            </a:r>
          </a:p>
        </p:txBody>
      </p:sp>
      <p:sp>
        <p:nvSpPr>
          <p:cNvPr id="8" name="Rectangle 7"/>
          <p:cNvSpPr/>
          <p:nvPr/>
        </p:nvSpPr>
        <p:spPr>
          <a:xfrm>
            <a:off x="1447800" y="6138673"/>
            <a:ext cx="7696200" cy="707886"/>
          </a:xfrm>
          <a:prstGeom prst="rect">
            <a:avLst/>
          </a:prstGeom>
        </p:spPr>
        <p:txBody>
          <a:bodyPr wrap="square">
            <a:spAutoFit/>
          </a:bodyPr>
          <a:lstStyle/>
          <a:p>
            <a:pPr algn="r" fontAlgn="base">
              <a:spcBef>
                <a:spcPct val="0"/>
              </a:spcBef>
              <a:spcAft>
                <a:spcPct val="0"/>
              </a:spcAft>
              <a:defRPr/>
            </a:pPr>
            <a:r>
              <a:rPr lang="en-US" sz="2000" b="1" dirty="0" smtClean="0">
                <a:solidFill>
                  <a:srgbClr val="FFC000"/>
                </a:solidFill>
                <a:effectLst>
                  <a:outerShdw blurRad="50800" dist="38100" dir="2700000" algn="tl" rotWithShape="0">
                    <a:prstClr val="black">
                      <a:alpha val="40000"/>
                    </a:prstClr>
                  </a:outerShdw>
                </a:effectLst>
                <a:latin typeface="Tahoma" pitchFamily="34" charset="0"/>
                <a:cs typeface="Tahoma" pitchFamily="34" charset="0"/>
              </a:rPr>
              <a:t>Chris Tindal</a:t>
            </a:r>
          </a:p>
          <a:p>
            <a:pPr algn="r" fontAlgn="base">
              <a:spcBef>
                <a:spcPct val="0"/>
              </a:spcBef>
              <a:spcAft>
                <a:spcPct val="0"/>
              </a:spcAft>
              <a:defRPr/>
            </a:pPr>
            <a:r>
              <a:rPr lang="en-US" sz="2000" b="1" dirty="0" smtClean="0">
                <a:solidFill>
                  <a:srgbClr val="FFC000"/>
                </a:solidFill>
                <a:effectLst>
                  <a:outerShdw blurRad="50800" dist="38100" dir="2700000" algn="tl" rotWithShape="0">
                    <a:prstClr val="black">
                      <a:alpha val="40000"/>
                    </a:prstClr>
                  </a:outerShdw>
                </a:effectLst>
                <a:latin typeface="Tahoma" pitchFamily="34" charset="0"/>
                <a:cs typeface="Tahoma" pitchFamily="34" charset="0"/>
              </a:rPr>
              <a:t>Director for Operational Energy</a:t>
            </a:r>
            <a:endParaRPr lang="en-US" sz="2000" dirty="0">
              <a:solidFill>
                <a:srgbClr val="FFC000"/>
              </a:solidFill>
              <a:latin typeface="Arial" pitchFamily="34" charset="0"/>
            </a:endParaRPr>
          </a:p>
        </p:txBody>
      </p:sp>
    </p:spTree>
    <p:extLst>
      <p:ext uri="{BB962C8B-B14F-4D97-AF65-F5344CB8AC3E}">
        <p14:creationId xmlns:p14="http://schemas.microsoft.com/office/powerpoint/2010/main" val="30065517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77010" y="6400800"/>
            <a:ext cx="2292615" cy="261610"/>
          </a:xfrm>
          <a:prstGeom prst="rect">
            <a:avLst/>
          </a:prstGeom>
        </p:spPr>
        <p:txBody>
          <a:bodyPr wrap="none">
            <a:spAutoFit/>
          </a:bodyPr>
          <a:lstStyle/>
          <a:p>
            <a:r>
              <a:rPr lang="en-US" sz="1100" dirty="0" smtClean="0">
                <a:solidFill>
                  <a:prstClr val="white"/>
                </a:solidFill>
              </a:rPr>
              <a:t>PACIFIC OCEAN (July 18, 2012) </a:t>
            </a:r>
            <a:endParaRPr lang="en-US" sz="1100" dirty="0">
              <a:solidFill>
                <a:prstClr val="white"/>
              </a:solidFill>
            </a:endParaRPr>
          </a:p>
        </p:txBody>
      </p:sp>
      <p:pic>
        <p:nvPicPr>
          <p:cNvPr id="3075" name="Picture 3" descr="D:\Documents and Settings\crissy.ashley\My Documents\My Pictures\120718-N-WA347-081.jpg"/>
          <p:cNvPicPr>
            <a:picLocks noGrp="1" noChangeAspect="1" noChangeArrowheads="1"/>
          </p:cNvPicPr>
          <p:nvPr>
            <p:ph idx="1"/>
          </p:nvPr>
        </p:nvPicPr>
        <p:blipFill>
          <a:blip r:embed="rId2" cstate="print"/>
          <a:srcRect/>
          <a:stretch>
            <a:fillRect/>
          </a:stretch>
        </p:blipFill>
        <p:spPr bwMode="auto">
          <a:xfrm>
            <a:off x="4343400" y="3352800"/>
            <a:ext cx="4800600" cy="3505200"/>
          </a:xfrm>
          <a:prstGeom prst="rect">
            <a:avLst/>
          </a:prstGeom>
          <a:noFill/>
        </p:spPr>
      </p:pic>
      <p:sp>
        <p:nvSpPr>
          <p:cNvPr id="8" name="Rectangle 7"/>
          <p:cNvSpPr/>
          <p:nvPr/>
        </p:nvSpPr>
        <p:spPr>
          <a:xfrm>
            <a:off x="4343400" y="6596390"/>
            <a:ext cx="4572000" cy="261610"/>
          </a:xfrm>
          <a:prstGeom prst="rect">
            <a:avLst/>
          </a:prstGeom>
        </p:spPr>
        <p:txBody>
          <a:bodyPr>
            <a:spAutoFit/>
          </a:bodyPr>
          <a:lstStyle/>
          <a:p>
            <a:r>
              <a:rPr lang="en-US" sz="1100" b="1" i="1" dirty="0" smtClean="0">
                <a:solidFill>
                  <a:prstClr val="white"/>
                </a:solidFill>
                <a:effectLst>
                  <a:outerShdw blurRad="38100" dist="38100" dir="2700000" algn="tl">
                    <a:srgbClr val="000000">
                      <a:alpha val="43137"/>
                    </a:srgbClr>
                  </a:outerShdw>
                </a:effectLst>
              </a:rPr>
              <a:t>USS Princeton (CG 59) ,USS Nimitz (CVN 68) </a:t>
            </a:r>
            <a:endParaRPr lang="en-US" sz="1100" b="1" i="1" dirty="0">
              <a:solidFill>
                <a:prstClr val="white"/>
              </a:solidFill>
              <a:effectLst>
                <a:outerShdw blurRad="38100" dist="38100" dir="2700000" algn="tl">
                  <a:srgbClr val="000000">
                    <a:alpha val="43137"/>
                  </a:srgbClr>
                </a:outerShdw>
              </a:effectLst>
            </a:endParaRPr>
          </a:p>
        </p:txBody>
      </p:sp>
      <p:pic>
        <p:nvPicPr>
          <p:cNvPr id="4098" name="Picture 2" descr="D:\Documents and Settings\crissy.ashley\My Documents\My Pictures\120718-N-SK881-054.jpg"/>
          <p:cNvPicPr>
            <a:picLocks noChangeAspect="1" noChangeArrowheads="1"/>
          </p:cNvPicPr>
          <p:nvPr/>
        </p:nvPicPr>
        <p:blipFill>
          <a:blip r:embed="rId3" cstate="print"/>
          <a:srcRect/>
          <a:stretch>
            <a:fillRect/>
          </a:stretch>
        </p:blipFill>
        <p:spPr bwMode="auto">
          <a:xfrm>
            <a:off x="0" y="0"/>
            <a:ext cx="4343400" cy="3352800"/>
          </a:xfrm>
          <a:prstGeom prst="rect">
            <a:avLst/>
          </a:prstGeom>
          <a:noFill/>
        </p:spPr>
      </p:pic>
      <p:sp>
        <p:nvSpPr>
          <p:cNvPr id="13" name="Rectangle 12"/>
          <p:cNvSpPr/>
          <p:nvPr/>
        </p:nvSpPr>
        <p:spPr>
          <a:xfrm>
            <a:off x="0" y="2819407"/>
            <a:ext cx="4038600" cy="430887"/>
          </a:xfrm>
          <a:prstGeom prst="rect">
            <a:avLst/>
          </a:prstGeom>
        </p:spPr>
        <p:txBody>
          <a:bodyPr wrap="square">
            <a:spAutoFit/>
          </a:bodyPr>
          <a:lstStyle/>
          <a:p>
            <a:r>
              <a:rPr lang="en-US" sz="1100" b="1" i="1" dirty="0" smtClean="0">
                <a:solidFill>
                  <a:prstClr val="white"/>
                </a:solidFill>
                <a:effectLst>
                  <a:outerShdw blurRad="38100" dist="38100" dir="2700000" algn="tl">
                    <a:srgbClr val="000000">
                      <a:alpha val="43137"/>
                    </a:srgbClr>
                  </a:outerShdw>
                </a:effectLst>
              </a:rPr>
              <a:t>Pacific Ocean USS Princeton (CG 59) pulls oiler USNS Henry J. Kaiser (T-AO 187)  </a:t>
            </a:r>
            <a:endParaRPr lang="en-US" sz="1100" b="1" i="1" dirty="0">
              <a:solidFill>
                <a:prstClr val="white"/>
              </a:solidFill>
              <a:effectLst>
                <a:outerShdw blurRad="38100" dist="38100" dir="2700000" algn="tl">
                  <a:srgbClr val="000000">
                    <a:alpha val="43137"/>
                  </a:srgbClr>
                </a:outerShdw>
              </a:effectLst>
            </a:endParaRPr>
          </a:p>
        </p:txBody>
      </p:sp>
      <p:pic>
        <p:nvPicPr>
          <p:cNvPr id="15" name="Picture 74" descr="600px-United_States_Department_of_the_Navy_Seal"/>
          <p:cNvPicPr>
            <a:picLocks noChangeAspect="1" noChangeArrowheads="1"/>
          </p:cNvPicPr>
          <p:nvPr/>
        </p:nvPicPr>
        <p:blipFill>
          <a:blip r:embed="rId4" cstate="print"/>
          <a:srcRect/>
          <a:stretch>
            <a:fillRect/>
          </a:stretch>
        </p:blipFill>
        <p:spPr bwMode="auto">
          <a:xfrm>
            <a:off x="88900" y="88903"/>
            <a:ext cx="749300" cy="749300"/>
          </a:xfrm>
          <a:prstGeom prst="rect">
            <a:avLst/>
          </a:prstGeom>
          <a:noFill/>
          <a:ln w="9525">
            <a:noFill/>
            <a:miter lim="800000"/>
            <a:headEnd/>
            <a:tailEnd/>
          </a:ln>
        </p:spPr>
      </p:pic>
      <p:pic>
        <p:nvPicPr>
          <p:cNvPr id="2050" name="Picture 2" descr="D:\Documents and Settings\crissy.ashley\My Documents\My Pictures\120721-N-LP801-110.jpg"/>
          <p:cNvPicPr>
            <a:picLocks noChangeAspect="1" noChangeArrowheads="1"/>
          </p:cNvPicPr>
          <p:nvPr/>
        </p:nvPicPr>
        <p:blipFill>
          <a:blip r:embed="rId5" cstate="print"/>
          <a:srcRect/>
          <a:stretch>
            <a:fillRect/>
          </a:stretch>
        </p:blipFill>
        <p:spPr bwMode="auto">
          <a:xfrm>
            <a:off x="4343400" y="0"/>
            <a:ext cx="4800600" cy="3352800"/>
          </a:xfrm>
          <a:prstGeom prst="rect">
            <a:avLst/>
          </a:prstGeom>
          <a:noFill/>
        </p:spPr>
      </p:pic>
      <p:sp>
        <p:nvSpPr>
          <p:cNvPr id="9" name="Rectangle 8"/>
          <p:cNvSpPr/>
          <p:nvPr/>
        </p:nvSpPr>
        <p:spPr>
          <a:xfrm>
            <a:off x="4343400" y="2938790"/>
            <a:ext cx="4572000" cy="261610"/>
          </a:xfrm>
          <a:prstGeom prst="rect">
            <a:avLst/>
          </a:prstGeom>
        </p:spPr>
        <p:txBody>
          <a:bodyPr>
            <a:spAutoFit/>
          </a:bodyPr>
          <a:lstStyle/>
          <a:p>
            <a:r>
              <a:rPr lang="en-US" sz="1100" b="1" i="1" dirty="0" smtClean="0">
                <a:solidFill>
                  <a:prstClr val="white"/>
                </a:solidFill>
                <a:effectLst>
                  <a:outerShdw blurRad="38100" dist="38100" dir="2700000" algn="tl">
                    <a:srgbClr val="000000">
                      <a:alpha val="43137"/>
                    </a:srgbClr>
                  </a:outerShdw>
                </a:effectLst>
              </a:rPr>
              <a:t>Royal Australian Navy S-70B Sea Hawk helicopter</a:t>
            </a:r>
            <a:endParaRPr lang="en-US" sz="1100" b="1" i="1" dirty="0">
              <a:solidFill>
                <a:prstClr val="white"/>
              </a:solidFill>
              <a:effectLst>
                <a:outerShdw blurRad="38100" dist="38100" dir="2700000" algn="tl">
                  <a:srgbClr val="000000">
                    <a:alpha val="43137"/>
                  </a:srgbClr>
                </a:outerShdw>
              </a:effectLst>
            </a:endParaRPr>
          </a:p>
        </p:txBody>
      </p:sp>
      <p:pic>
        <p:nvPicPr>
          <p:cNvPr id="2052" name="Picture 4" descr="D:\Documents and Settings\crissy.ashley\My Documents\My Pictures\120718-N-RC246-111.jpg"/>
          <p:cNvPicPr>
            <a:picLocks noChangeAspect="1" noChangeArrowheads="1"/>
          </p:cNvPicPr>
          <p:nvPr/>
        </p:nvPicPr>
        <p:blipFill>
          <a:blip r:embed="rId6" cstate="print"/>
          <a:srcRect/>
          <a:stretch>
            <a:fillRect/>
          </a:stretch>
        </p:blipFill>
        <p:spPr bwMode="auto">
          <a:xfrm>
            <a:off x="0" y="3352800"/>
            <a:ext cx="4343400" cy="3505200"/>
          </a:xfrm>
          <a:prstGeom prst="rect">
            <a:avLst/>
          </a:prstGeom>
          <a:noFill/>
        </p:spPr>
      </p:pic>
      <p:sp>
        <p:nvSpPr>
          <p:cNvPr id="16" name="Rectangle 15"/>
          <p:cNvSpPr/>
          <p:nvPr/>
        </p:nvSpPr>
        <p:spPr>
          <a:xfrm>
            <a:off x="0" y="6596390"/>
            <a:ext cx="4572000" cy="261610"/>
          </a:xfrm>
          <a:prstGeom prst="rect">
            <a:avLst/>
          </a:prstGeom>
        </p:spPr>
        <p:txBody>
          <a:bodyPr>
            <a:spAutoFit/>
          </a:bodyPr>
          <a:lstStyle/>
          <a:p>
            <a:r>
              <a:rPr lang="en-US" sz="1100" b="1" i="1" dirty="0" smtClean="0">
                <a:solidFill>
                  <a:prstClr val="white"/>
                </a:solidFill>
                <a:effectLst>
                  <a:outerShdw blurRad="38100" dist="38100" dir="2700000" algn="tl">
                    <a:srgbClr val="000000">
                      <a:alpha val="43137"/>
                    </a:srgbClr>
                  </a:outerShdw>
                </a:effectLst>
              </a:rPr>
              <a:t>SECNAV and CNO aboard USS Chafee </a:t>
            </a:r>
            <a:endParaRPr lang="en-US" sz="1100" b="1" i="1" dirty="0">
              <a:solidFill>
                <a:prstClr val="white"/>
              </a:solidFill>
              <a:effectLst>
                <a:outerShdw blurRad="38100" dist="38100" dir="2700000" algn="tl">
                  <a:srgbClr val="000000">
                    <a:alpha val="43137"/>
                  </a:srgbClr>
                </a:outerShdw>
              </a:effectLst>
            </a:endParaRPr>
          </a:p>
        </p:txBody>
      </p:sp>
      <p:sp>
        <p:nvSpPr>
          <p:cNvPr id="17" name="TextBox 16"/>
          <p:cNvSpPr txBox="1"/>
          <p:nvPr/>
        </p:nvSpPr>
        <p:spPr>
          <a:xfrm>
            <a:off x="914400" y="3254512"/>
            <a:ext cx="7620000" cy="707886"/>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latin typeface="Tahoma" pitchFamily="34" charset="0"/>
                <a:cs typeface="Tahoma" pitchFamily="34" charset="0"/>
              </a:rPr>
              <a:t>2012 GGF DEMONSTRATION </a:t>
            </a:r>
            <a:endParaRPr lang="en-US" sz="4000" b="1" dirty="0">
              <a:solidFill>
                <a:srgbClr val="FFFF00"/>
              </a:solidFill>
              <a:effectLst>
                <a:outerShdw blurRad="38100" dist="38100" dir="2700000" algn="tl">
                  <a:srgbClr val="000000">
                    <a:alpha val="43137"/>
                  </a:srgbClr>
                </a:outerShdw>
              </a:effectLst>
              <a:latin typeface="Tahoma" pitchFamily="34" charset="0"/>
              <a:cs typeface="Tahoma" pitchFamily="34" charset="0"/>
            </a:endParaRPr>
          </a:p>
        </p:txBody>
      </p:sp>
    </p:spTree>
    <p:extLst>
      <p:ext uri="{BB962C8B-B14F-4D97-AF65-F5344CB8AC3E}">
        <p14:creationId xmlns:p14="http://schemas.microsoft.com/office/powerpoint/2010/main" val="2137897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56" y="-5642"/>
            <a:ext cx="9151522" cy="6863644"/>
          </a:xfrm>
          <a:prstGeom prst="rect">
            <a:avLst/>
          </a:prstGeom>
        </p:spPr>
      </p:pic>
      <p:sp>
        <p:nvSpPr>
          <p:cNvPr id="8" name="Rectangle 7"/>
          <p:cNvSpPr/>
          <p:nvPr/>
        </p:nvSpPr>
        <p:spPr>
          <a:xfrm>
            <a:off x="-19756" y="-16932"/>
            <a:ext cx="9163756" cy="6874935"/>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 name="Content Placeholder 2"/>
          <p:cNvSpPr>
            <a:spLocks noGrp="1"/>
          </p:cNvSpPr>
          <p:nvPr>
            <p:ph sz="half" idx="1"/>
          </p:nvPr>
        </p:nvSpPr>
        <p:spPr>
          <a:xfrm>
            <a:off x="174505" y="1371601"/>
            <a:ext cx="8763000" cy="5059363"/>
          </a:xfrm>
        </p:spPr>
        <p:txBody>
          <a:bodyPr/>
          <a:lstStyle/>
          <a:p>
            <a:r>
              <a:rPr lang="en-US" b="1" dirty="0" smtClean="0"/>
              <a:t>As of June 19, 2013, 4 Phase 1 awards have been made</a:t>
            </a:r>
          </a:p>
          <a:p>
            <a:r>
              <a:rPr lang="en-US" b="1" dirty="0" smtClean="0">
                <a:ln w="3175">
                  <a:noFill/>
                </a:ln>
                <a:cs typeface="Tahoma" pitchFamily="34" charset="0"/>
              </a:rPr>
              <a:t>Potential </a:t>
            </a:r>
            <a:r>
              <a:rPr lang="en-US" b="1" dirty="0">
                <a:ln w="3175">
                  <a:noFill/>
                </a:ln>
                <a:cs typeface="Tahoma" pitchFamily="34" charset="0"/>
              </a:rPr>
              <a:t>for </a:t>
            </a:r>
            <a:r>
              <a:rPr lang="en-US" b="1" dirty="0" smtClean="0">
                <a:ln w="3175">
                  <a:noFill/>
                </a:ln>
                <a:cs typeface="Tahoma" pitchFamily="34" charset="0"/>
              </a:rPr>
              <a:t>170 </a:t>
            </a:r>
            <a:r>
              <a:rPr lang="en-US" b="1" dirty="0">
                <a:ln w="3175">
                  <a:noFill/>
                </a:ln>
                <a:cs typeface="Tahoma" pitchFamily="34" charset="0"/>
              </a:rPr>
              <a:t>million gallons of drop-in </a:t>
            </a:r>
            <a:r>
              <a:rPr lang="en-US" b="1" dirty="0" smtClean="0">
                <a:ln w="3175">
                  <a:noFill/>
                </a:ln>
                <a:cs typeface="Tahoma" pitchFamily="34" charset="0"/>
              </a:rPr>
              <a:t>compatible MILSPEC </a:t>
            </a:r>
            <a:r>
              <a:rPr lang="en-US" b="1" dirty="0">
                <a:ln w="3175">
                  <a:noFill/>
                </a:ln>
                <a:cs typeface="Tahoma" pitchFamily="34" charset="0"/>
              </a:rPr>
              <a:t>fuels (F-76, JP-5</a:t>
            </a:r>
            <a:r>
              <a:rPr lang="en-US" b="1" dirty="0" smtClean="0">
                <a:ln w="3175">
                  <a:noFill/>
                </a:ln>
                <a:cs typeface="Tahoma" pitchFamily="34" charset="0"/>
              </a:rPr>
              <a:t>, JP-8</a:t>
            </a:r>
            <a:r>
              <a:rPr lang="en-US" b="1" dirty="0">
                <a:ln w="3175">
                  <a:noFill/>
                </a:ln>
                <a:cs typeface="Tahoma" pitchFamily="34" charset="0"/>
              </a:rPr>
              <a:t>) to start production by 2016</a:t>
            </a:r>
          </a:p>
          <a:p>
            <a:r>
              <a:rPr lang="en-US" b="1" dirty="0">
                <a:ln w="3175">
                  <a:noFill/>
                </a:ln>
                <a:cs typeface="Tahoma" pitchFamily="34" charset="0"/>
              </a:rPr>
              <a:t>Weighted average price in 2013 dollars </a:t>
            </a:r>
            <a:r>
              <a:rPr lang="en-US" b="1" dirty="0" smtClean="0">
                <a:ln w="3175">
                  <a:noFill/>
                </a:ln>
                <a:cs typeface="Tahoma" pitchFamily="34" charset="0"/>
              </a:rPr>
              <a:t> &lt; $</a:t>
            </a:r>
            <a:r>
              <a:rPr lang="en-US" b="1" dirty="0">
                <a:ln w="3175">
                  <a:noFill/>
                </a:ln>
                <a:cs typeface="Tahoma" pitchFamily="34" charset="0"/>
              </a:rPr>
              <a:t>4/gal</a:t>
            </a:r>
          </a:p>
          <a:p>
            <a:r>
              <a:rPr lang="en-US" b="1" dirty="0" smtClean="0">
                <a:ln w="3175">
                  <a:noFill/>
                </a:ln>
                <a:cs typeface="Tahoma" pitchFamily="34" charset="0"/>
              </a:rPr>
              <a:t>Project </a:t>
            </a:r>
            <a:r>
              <a:rPr lang="en-US" b="1" dirty="0">
                <a:ln w="3175">
                  <a:noFill/>
                </a:ln>
                <a:cs typeface="Tahoma" pitchFamily="34" charset="0"/>
              </a:rPr>
              <a:t>has $100 million in FY12 funds from DOD, $60 million in FY13 from USN that can’t be </a:t>
            </a:r>
            <a:r>
              <a:rPr lang="en-US" b="1" dirty="0" smtClean="0">
                <a:ln w="3175">
                  <a:noFill/>
                </a:ln>
                <a:cs typeface="Tahoma" pitchFamily="34" charset="0"/>
              </a:rPr>
              <a:t>reprogrammed</a:t>
            </a:r>
          </a:p>
          <a:p>
            <a:r>
              <a:rPr lang="en-US" b="1" dirty="0" smtClean="0">
                <a:ln w="3175">
                  <a:noFill/>
                </a:ln>
                <a:cs typeface="Tahoma" pitchFamily="34" charset="0"/>
              </a:rPr>
              <a:t>USDA has contributed $161 million in CCC funds</a:t>
            </a:r>
          </a:p>
          <a:p>
            <a:endParaRPr lang="en-US" b="1" dirty="0" smtClean="0">
              <a:ln w="3175">
                <a:noFill/>
              </a:ln>
              <a:cs typeface="Tahoma" pitchFamily="34" charset="0"/>
            </a:endParaRPr>
          </a:p>
          <a:p>
            <a:r>
              <a:rPr lang="en-US" b="1" dirty="0" smtClean="0">
                <a:ln w="3175">
                  <a:noFill/>
                </a:ln>
                <a:cs typeface="Tahoma" pitchFamily="34" charset="0"/>
              </a:rPr>
              <a:t>Phase 2 awards set to begin July 2014</a:t>
            </a:r>
          </a:p>
          <a:p>
            <a:pPr lvl="1"/>
            <a:r>
              <a:rPr lang="en-US" b="1" dirty="0" smtClean="0">
                <a:ln w="3175">
                  <a:noFill/>
                </a:ln>
                <a:cs typeface="Tahoma" pitchFamily="34" charset="0"/>
              </a:rPr>
              <a:t>Construction and commissioning</a:t>
            </a:r>
            <a:endParaRPr lang="en-US" b="1" dirty="0">
              <a:ln w="3175">
                <a:noFill/>
              </a:ln>
              <a:cs typeface="Tahoma" pitchFamily="34" charset="0"/>
            </a:endParaRPr>
          </a:p>
          <a:p>
            <a:endParaRPr lang="en-US" b="1" dirty="0" smtClean="0"/>
          </a:p>
          <a:p>
            <a:endParaRPr lang="en-US" b="1" dirty="0"/>
          </a:p>
        </p:txBody>
      </p:sp>
      <p:sp>
        <p:nvSpPr>
          <p:cNvPr id="2" name="Title 1"/>
          <p:cNvSpPr>
            <a:spLocks noGrp="1"/>
          </p:cNvSpPr>
          <p:nvPr>
            <p:ph type="title"/>
          </p:nvPr>
        </p:nvSpPr>
        <p:spPr>
          <a:xfrm>
            <a:off x="457200" y="0"/>
            <a:ext cx="8229600" cy="1143000"/>
          </a:xfrm>
        </p:spPr>
        <p:txBody>
          <a:bodyPr/>
          <a:lstStyle/>
          <a:p>
            <a:r>
              <a:rPr lang="en-US" b="1" dirty="0" smtClean="0">
                <a:solidFill>
                  <a:srgbClr val="002060"/>
                </a:solidFill>
              </a:rPr>
              <a:t>DPA Title III Advanced Drop-In Biofuels Production Project</a:t>
            </a:r>
            <a:endParaRPr lang="en-US" b="1" dirty="0">
              <a:solidFill>
                <a:srgbClr val="002060"/>
              </a:solidFill>
            </a:endParaRPr>
          </a:p>
        </p:txBody>
      </p:sp>
      <p:pic>
        <p:nvPicPr>
          <p:cNvPr id="5" name="Picture 74" descr="600px-United_States_Department_of_the_Navy_Seal"/>
          <p:cNvPicPr>
            <a:picLocks noChangeAspect="1" noChangeArrowheads="1"/>
          </p:cNvPicPr>
          <p:nvPr/>
        </p:nvPicPr>
        <p:blipFill>
          <a:blip r:embed="rId3" cstate="print"/>
          <a:srcRect/>
          <a:stretch>
            <a:fillRect/>
          </a:stretch>
        </p:blipFill>
        <p:spPr bwMode="auto">
          <a:xfrm>
            <a:off x="88900" y="88903"/>
            <a:ext cx="749300" cy="749300"/>
          </a:xfrm>
          <a:prstGeom prst="rect">
            <a:avLst/>
          </a:prstGeom>
          <a:noFill/>
          <a:ln w="9525">
            <a:noFill/>
            <a:miter lim="800000"/>
            <a:headEnd/>
            <a:tailEnd/>
          </a:ln>
        </p:spPr>
      </p:pic>
    </p:spTree>
    <p:extLst>
      <p:ext uri="{BB962C8B-B14F-4D97-AF65-F5344CB8AC3E}">
        <p14:creationId xmlns:p14="http://schemas.microsoft.com/office/powerpoint/2010/main" val="3785898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navy.mil/management/photodb/photos/130804-N-KE519-04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1" r="1259"/>
          <a:stretch/>
        </p:blipFill>
        <p:spPr bwMode="auto">
          <a:xfrm>
            <a:off x="-37404" y="28612"/>
            <a:ext cx="9181404" cy="6850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04" y="-25451"/>
            <a:ext cx="9241921" cy="68834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45501" y="63500"/>
            <a:ext cx="7848600" cy="492443"/>
          </a:xfrm>
        </p:spPr>
        <p:txBody>
          <a:bodyPr/>
          <a:lstStyle/>
          <a:p>
            <a:r>
              <a:rPr lang="en-US" b="1" u="sng" dirty="0" smtClean="0"/>
              <a:t>Farm to Fleet Biofuels Initiative</a:t>
            </a:r>
            <a:endParaRPr lang="en-US" b="1" u="sng" dirty="0"/>
          </a:p>
        </p:txBody>
      </p:sp>
      <p:sp>
        <p:nvSpPr>
          <p:cNvPr id="3" name="Content Placeholder 2"/>
          <p:cNvSpPr>
            <a:spLocks noGrp="1"/>
          </p:cNvSpPr>
          <p:nvPr>
            <p:ph idx="1"/>
          </p:nvPr>
        </p:nvSpPr>
        <p:spPr>
          <a:xfrm>
            <a:off x="228600" y="838200"/>
            <a:ext cx="8610600" cy="5715000"/>
          </a:xfrm>
        </p:spPr>
        <p:txBody>
          <a:bodyPr/>
          <a:lstStyle/>
          <a:p>
            <a:r>
              <a:rPr lang="en-US" sz="2800" b="1" dirty="0" smtClean="0"/>
              <a:t>Start on biofuels acquisitions for Great Green Fleet</a:t>
            </a:r>
            <a:r>
              <a:rPr lang="en-US" sz="2800" b="1" i="0" dirty="0" smtClean="0">
                <a:solidFill>
                  <a:schemeClr val="tx1"/>
                </a:solidFill>
              </a:rPr>
              <a:t> 2016 &amp; SECNAV’s 2020 goals (336 MM gal) </a:t>
            </a:r>
          </a:p>
          <a:p>
            <a:r>
              <a:rPr lang="en-US" sz="2800" b="1" i="0" dirty="0">
                <a:solidFill>
                  <a:schemeClr val="tx1"/>
                </a:solidFill>
              </a:rPr>
              <a:t>Use DLA Energy bulk petroleum contracting to begin large-scale, domestic drop-in biofuel purchases for </a:t>
            </a:r>
            <a:r>
              <a:rPr lang="en-US" sz="2800" b="1" i="0" dirty="0" smtClean="0">
                <a:solidFill>
                  <a:schemeClr val="tx1"/>
                </a:solidFill>
              </a:rPr>
              <a:t>regular operational </a:t>
            </a:r>
            <a:r>
              <a:rPr lang="en-US" sz="2800" b="1" i="0" dirty="0">
                <a:solidFill>
                  <a:schemeClr val="tx1"/>
                </a:solidFill>
              </a:rPr>
              <a:t>use</a:t>
            </a:r>
          </a:p>
          <a:p>
            <a:r>
              <a:rPr lang="en-US" sz="2800" b="1" i="0" dirty="0" smtClean="0">
                <a:solidFill>
                  <a:schemeClr val="tx1"/>
                </a:solidFill>
              </a:rPr>
              <a:t>USDA </a:t>
            </a:r>
            <a:r>
              <a:rPr lang="en-US" sz="2800" b="1" i="0" dirty="0">
                <a:solidFill>
                  <a:schemeClr val="tx1"/>
                </a:solidFill>
              </a:rPr>
              <a:t>CCC </a:t>
            </a:r>
            <a:r>
              <a:rPr lang="en-US" sz="2800" b="1" i="0" dirty="0" smtClean="0">
                <a:solidFill>
                  <a:schemeClr val="tx1"/>
                </a:solidFill>
              </a:rPr>
              <a:t>funds can</a:t>
            </a:r>
            <a:r>
              <a:rPr lang="en-US" sz="2800" b="1" dirty="0" smtClean="0"/>
              <a:t> be used to help defray feedstock costs</a:t>
            </a:r>
          </a:p>
          <a:p>
            <a:r>
              <a:rPr lang="en-US" sz="2800" b="1" i="0" dirty="0" smtClean="0">
                <a:solidFill>
                  <a:schemeClr val="tx1"/>
                </a:solidFill>
              </a:rPr>
              <a:t>Solicitations pending (spring 2014)</a:t>
            </a:r>
            <a:endParaRPr lang="en-US" sz="2800" b="1" i="0" dirty="0">
              <a:solidFill>
                <a:schemeClr val="tx1"/>
              </a:solidFill>
            </a:endParaRPr>
          </a:p>
          <a:p>
            <a:r>
              <a:rPr lang="en-US" sz="2800" b="1" i="0" dirty="0">
                <a:solidFill>
                  <a:schemeClr val="tx1"/>
                </a:solidFill>
              </a:rPr>
              <a:t>Deliveries </a:t>
            </a:r>
            <a:r>
              <a:rPr lang="en-US" sz="2800" b="1" i="0" dirty="0" smtClean="0">
                <a:solidFill>
                  <a:schemeClr val="tx1"/>
                </a:solidFill>
              </a:rPr>
              <a:t>scheduled to begin:</a:t>
            </a:r>
          </a:p>
          <a:p>
            <a:pPr lvl="1"/>
            <a:r>
              <a:rPr lang="en-US" sz="2400" b="1" i="0" dirty="0" smtClean="0">
                <a:solidFill>
                  <a:schemeClr val="tx1"/>
                </a:solidFill>
              </a:rPr>
              <a:t>April 2015 </a:t>
            </a:r>
            <a:r>
              <a:rPr lang="en-US" sz="2400" b="1" i="0" dirty="0">
                <a:solidFill>
                  <a:schemeClr val="tx1"/>
                </a:solidFill>
              </a:rPr>
              <a:t>with the Inland/East/Gulf Coast </a:t>
            </a:r>
            <a:r>
              <a:rPr lang="en-US" sz="2400" b="1" i="0" dirty="0" smtClean="0">
                <a:solidFill>
                  <a:schemeClr val="tx1"/>
                </a:solidFill>
              </a:rPr>
              <a:t>region</a:t>
            </a:r>
          </a:p>
          <a:p>
            <a:pPr lvl="1"/>
            <a:r>
              <a:rPr lang="en-US" sz="2400" b="1" i="0" dirty="0" smtClean="0">
                <a:solidFill>
                  <a:schemeClr val="tx1"/>
                </a:solidFill>
              </a:rPr>
              <a:t>June 2015 </a:t>
            </a:r>
            <a:r>
              <a:rPr lang="en-US" sz="2400" b="1" i="0" dirty="0">
                <a:solidFill>
                  <a:schemeClr val="tx1"/>
                </a:solidFill>
              </a:rPr>
              <a:t>for Rocky Mountain/ West Coast </a:t>
            </a:r>
            <a:r>
              <a:rPr lang="en-US" sz="2400" b="1" i="0" dirty="0" smtClean="0">
                <a:solidFill>
                  <a:schemeClr val="tx1"/>
                </a:solidFill>
              </a:rPr>
              <a:t>region</a:t>
            </a:r>
            <a:endParaRPr lang="en-US" sz="2400" b="1" i="0" dirty="0">
              <a:solidFill>
                <a:schemeClr val="tx1"/>
              </a:solidFill>
            </a:endParaRPr>
          </a:p>
          <a:p>
            <a:pPr lvl="1"/>
            <a:r>
              <a:rPr lang="en-US" sz="2400" b="1" i="0" dirty="0" smtClean="0">
                <a:solidFill>
                  <a:schemeClr val="tx1"/>
                </a:solidFill>
              </a:rPr>
              <a:t>These two solicitations cover all 50 states</a:t>
            </a:r>
            <a:endParaRPr lang="en-US" sz="2400" b="1" i="0" dirty="0">
              <a:solidFill>
                <a:schemeClr val="tx1"/>
              </a:solidFill>
            </a:endParaRPr>
          </a:p>
        </p:txBody>
      </p:sp>
      <p:sp>
        <p:nvSpPr>
          <p:cNvPr id="4" name="Slide Number Placeholder 3"/>
          <p:cNvSpPr>
            <a:spLocks noGrp="1"/>
          </p:cNvSpPr>
          <p:nvPr>
            <p:ph type="sldNum" sz="quarter" idx="10"/>
          </p:nvPr>
        </p:nvSpPr>
        <p:spPr/>
        <p:txBody>
          <a:bodyPr/>
          <a:lstStyle/>
          <a:p>
            <a:pPr>
              <a:defRPr/>
            </a:pPr>
            <a:fld id="{5FF7E960-6E5F-4547-B655-61F594E69DA6}" type="slidenum">
              <a:rPr lang="en-US" smtClean="0">
                <a:solidFill>
                  <a:prstClr val="black">
                    <a:tint val="75000"/>
                  </a:prstClr>
                </a:solidFill>
              </a:rPr>
              <a:pPr>
                <a:defRPr/>
              </a:pPr>
              <a:t>47</a:t>
            </a:fld>
            <a:endParaRPr lang="en-US" dirty="0">
              <a:solidFill>
                <a:prstClr val="black">
                  <a:tint val="75000"/>
                </a:prstClr>
              </a:solidFill>
            </a:endParaRPr>
          </a:p>
        </p:txBody>
      </p:sp>
      <p:pic>
        <p:nvPicPr>
          <p:cNvPr id="9" name="Picture 74" descr="600px-United_States_Department_of_the_Navy_Seal"/>
          <p:cNvPicPr>
            <a:picLocks noChangeAspect="1" noChangeArrowheads="1"/>
          </p:cNvPicPr>
          <p:nvPr/>
        </p:nvPicPr>
        <p:blipFill>
          <a:blip r:embed="rId4" cstate="print"/>
          <a:srcRect/>
          <a:stretch>
            <a:fillRect/>
          </a:stretch>
        </p:blipFill>
        <p:spPr bwMode="auto">
          <a:xfrm>
            <a:off x="88900" y="88903"/>
            <a:ext cx="749300" cy="749300"/>
          </a:xfrm>
          <a:prstGeom prst="rect">
            <a:avLst/>
          </a:prstGeom>
          <a:noFill/>
          <a:ln w="9525">
            <a:noFill/>
            <a:miter lim="800000"/>
            <a:headEnd/>
            <a:tailEnd/>
          </a:ln>
        </p:spPr>
      </p:pic>
    </p:spTree>
    <p:extLst>
      <p:ext uri="{BB962C8B-B14F-4D97-AF65-F5344CB8AC3E}">
        <p14:creationId xmlns:p14="http://schemas.microsoft.com/office/powerpoint/2010/main" val="3738251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7" name="Group 3086"/>
          <p:cNvGrpSpPr/>
          <p:nvPr/>
        </p:nvGrpSpPr>
        <p:grpSpPr>
          <a:xfrm>
            <a:off x="178420" y="218121"/>
            <a:ext cx="8844212" cy="6024627"/>
            <a:chOff x="178420" y="218120"/>
            <a:chExt cx="8844212" cy="6024627"/>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8" r="1766"/>
            <a:stretch/>
          </p:blipFill>
          <p:spPr bwMode="auto">
            <a:xfrm>
              <a:off x="178420" y="732005"/>
              <a:ext cx="8844212" cy="5510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2362200" y="1806498"/>
              <a:ext cx="0" cy="8253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628900" y="2637005"/>
              <a:ext cx="0" cy="75735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544675" y="3394358"/>
              <a:ext cx="0" cy="9209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362200" y="2625596"/>
              <a:ext cx="293649" cy="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28900" y="3394358"/>
              <a:ext cx="91577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163675" y="4315264"/>
              <a:ext cx="0" cy="68394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146948" y="4315263"/>
              <a:ext cx="408878"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6" name="Straight Arrow Connector 3075"/>
            <p:cNvCxnSpPr/>
            <p:nvPr/>
          </p:nvCxnSpPr>
          <p:spPr>
            <a:xfrm>
              <a:off x="3392275" y="503405"/>
              <a:ext cx="9906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163675" y="4846805"/>
              <a:ext cx="9906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3163675" y="4999206"/>
              <a:ext cx="550572" cy="7709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362200" y="773151"/>
              <a:ext cx="990600" cy="0"/>
            </a:xfrm>
            <a:prstGeom prst="straightConnector1">
              <a:avLst/>
            </a:prstGeom>
            <a:ln w="508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2155902" y="4676078"/>
              <a:ext cx="990600" cy="0"/>
            </a:xfrm>
            <a:prstGeom prst="straightConnector1">
              <a:avLst/>
            </a:prstGeom>
            <a:ln w="508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328860" y="1806498"/>
              <a:ext cx="106341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392275" y="218120"/>
              <a:ext cx="0" cy="15883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72" name="TextBox 3071"/>
          <p:cNvSpPr txBox="1"/>
          <p:nvPr/>
        </p:nvSpPr>
        <p:spPr>
          <a:xfrm>
            <a:off x="7076178" y="4968583"/>
            <a:ext cx="2060757" cy="1200329"/>
          </a:xfrm>
          <a:prstGeom prst="rect">
            <a:avLst/>
          </a:prstGeom>
          <a:noFill/>
        </p:spPr>
        <p:txBody>
          <a:bodyPr wrap="none" rtlCol="0">
            <a:spAutoFit/>
          </a:bodyPr>
          <a:lstStyle/>
          <a:p>
            <a:r>
              <a:rPr lang="en-US" b="1" dirty="0" smtClean="0">
                <a:solidFill>
                  <a:prstClr val="black"/>
                </a:solidFill>
              </a:rPr>
              <a:t>Puerto Rico</a:t>
            </a:r>
          </a:p>
          <a:p>
            <a:r>
              <a:rPr lang="en-US" b="1" dirty="0" smtClean="0">
                <a:solidFill>
                  <a:prstClr val="black"/>
                </a:solidFill>
              </a:rPr>
              <a:t>Guantanamo Bay</a:t>
            </a:r>
          </a:p>
          <a:p>
            <a:r>
              <a:rPr lang="en-US" b="1" dirty="0" smtClean="0">
                <a:solidFill>
                  <a:srgbClr val="9BBB59"/>
                </a:solidFill>
              </a:rPr>
              <a:t>Bermuda</a:t>
            </a:r>
          </a:p>
          <a:p>
            <a:r>
              <a:rPr lang="en-US" b="1" dirty="0" smtClean="0">
                <a:solidFill>
                  <a:srgbClr val="9BBB59"/>
                </a:solidFill>
              </a:rPr>
              <a:t>Panama Canal Zone</a:t>
            </a:r>
            <a:endParaRPr lang="en-US" b="1" dirty="0">
              <a:solidFill>
                <a:srgbClr val="9BBB59"/>
              </a:solidFill>
            </a:endParaRPr>
          </a:p>
        </p:txBody>
      </p:sp>
      <p:sp>
        <p:nvSpPr>
          <p:cNvPr id="3081" name="TextBox 3080"/>
          <p:cNvSpPr txBox="1"/>
          <p:nvPr/>
        </p:nvSpPr>
        <p:spPr>
          <a:xfrm>
            <a:off x="4953000" y="218120"/>
            <a:ext cx="2358210" cy="369332"/>
          </a:xfrm>
          <a:prstGeom prst="rect">
            <a:avLst/>
          </a:prstGeom>
          <a:noFill/>
        </p:spPr>
        <p:txBody>
          <a:bodyPr wrap="none" rtlCol="0">
            <a:spAutoFit/>
          </a:bodyPr>
          <a:lstStyle/>
          <a:p>
            <a:r>
              <a:rPr lang="en-US" b="1" dirty="0" smtClean="0">
                <a:solidFill>
                  <a:prstClr val="black"/>
                </a:solidFill>
              </a:rPr>
              <a:t>Inland/East/Gulf Coast</a:t>
            </a:r>
            <a:endParaRPr lang="en-US" b="1" dirty="0">
              <a:solidFill>
                <a:prstClr val="black"/>
              </a:solidFill>
            </a:endParaRPr>
          </a:p>
        </p:txBody>
      </p:sp>
      <p:sp>
        <p:nvSpPr>
          <p:cNvPr id="47" name="TextBox 46"/>
          <p:cNvSpPr txBox="1"/>
          <p:nvPr/>
        </p:nvSpPr>
        <p:spPr>
          <a:xfrm>
            <a:off x="364515" y="239907"/>
            <a:ext cx="2910477" cy="369332"/>
          </a:xfrm>
          <a:prstGeom prst="rect">
            <a:avLst/>
          </a:prstGeom>
          <a:noFill/>
        </p:spPr>
        <p:txBody>
          <a:bodyPr wrap="none" rtlCol="0">
            <a:spAutoFit/>
          </a:bodyPr>
          <a:lstStyle/>
          <a:p>
            <a:r>
              <a:rPr lang="en-US" b="1" dirty="0" smtClean="0">
                <a:solidFill>
                  <a:prstClr val="black"/>
                </a:solidFill>
              </a:rPr>
              <a:t>Rocky Mountain/West Coast</a:t>
            </a:r>
            <a:endParaRPr lang="en-US" b="1" dirty="0">
              <a:solidFill>
                <a:prstClr val="black"/>
              </a:solidFill>
            </a:endParaRPr>
          </a:p>
        </p:txBody>
      </p:sp>
      <p:sp>
        <p:nvSpPr>
          <p:cNvPr id="55" name="TextBox 54"/>
          <p:cNvSpPr txBox="1"/>
          <p:nvPr/>
        </p:nvSpPr>
        <p:spPr>
          <a:xfrm>
            <a:off x="1033200" y="5858449"/>
            <a:ext cx="1341842" cy="646331"/>
          </a:xfrm>
          <a:prstGeom prst="rect">
            <a:avLst/>
          </a:prstGeom>
          <a:noFill/>
        </p:spPr>
        <p:txBody>
          <a:bodyPr wrap="none" rtlCol="0">
            <a:spAutoFit/>
          </a:bodyPr>
          <a:lstStyle/>
          <a:p>
            <a:r>
              <a:rPr lang="en-US" b="1" dirty="0" smtClean="0">
                <a:solidFill>
                  <a:prstClr val="black"/>
                </a:solidFill>
              </a:rPr>
              <a:t>Wake Island</a:t>
            </a:r>
          </a:p>
          <a:p>
            <a:r>
              <a:rPr lang="en-US" b="1" dirty="0" smtClean="0">
                <a:solidFill>
                  <a:prstClr val="black"/>
                </a:solidFill>
              </a:rPr>
              <a:t>Kwajalein</a:t>
            </a:r>
            <a:endParaRPr lang="en-US" b="1" dirty="0">
              <a:solidFill>
                <a:prstClr val="black"/>
              </a:solidFill>
            </a:endParaRPr>
          </a:p>
        </p:txBody>
      </p:sp>
    </p:spTree>
    <p:extLst>
      <p:ext uri="{BB962C8B-B14F-4D97-AF65-F5344CB8AC3E}">
        <p14:creationId xmlns:p14="http://schemas.microsoft.com/office/powerpoint/2010/main" val="217195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Boughey overflow\16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00" b="8764"/>
          <a:stretch/>
        </p:blipFill>
        <p:spPr bwMode="auto">
          <a:xfrm>
            <a:off x="-1" y="4515"/>
            <a:ext cx="9316645" cy="6853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25451"/>
            <a:ext cx="9316643" cy="68834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49300" y="76201"/>
            <a:ext cx="7848600" cy="492443"/>
          </a:xfrm>
        </p:spPr>
        <p:txBody>
          <a:bodyPr/>
          <a:lstStyle/>
          <a:p>
            <a:r>
              <a:rPr lang="en-US" b="1" u="sng" dirty="0" smtClean="0"/>
              <a:t>Farm to Fleet Biofuels Initiative</a:t>
            </a:r>
            <a:endParaRPr lang="en-US" b="1" u="sng" dirty="0"/>
          </a:p>
        </p:txBody>
      </p:sp>
      <p:sp>
        <p:nvSpPr>
          <p:cNvPr id="3" name="Content Placeholder 2"/>
          <p:cNvSpPr>
            <a:spLocks noGrp="1"/>
          </p:cNvSpPr>
          <p:nvPr>
            <p:ph idx="1"/>
          </p:nvPr>
        </p:nvSpPr>
        <p:spPr>
          <a:xfrm>
            <a:off x="419100" y="723903"/>
            <a:ext cx="8229600" cy="5981700"/>
          </a:xfrm>
        </p:spPr>
        <p:txBody>
          <a:bodyPr/>
          <a:lstStyle/>
          <a:p>
            <a:r>
              <a:rPr lang="en-US" b="1" i="0" dirty="0" smtClean="0">
                <a:solidFill>
                  <a:schemeClr val="tx1"/>
                </a:solidFill>
              </a:rPr>
              <a:t>10% blend target, 1 year contracts</a:t>
            </a:r>
          </a:p>
          <a:p>
            <a:pPr lvl="1"/>
            <a:r>
              <a:rPr lang="en-US" sz="2000" b="1" dirty="0" smtClean="0"/>
              <a:t>10% ≈ 43 + 37 MM gal (neat) for each solicitation  (≈ 80 MM total)</a:t>
            </a:r>
          </a:p>
          <a:p>
            <a:pPr lvl="1"/>
            <a:r>
              <a:rPr lang="en-US" sz="2000" b="1" i="0" dirty="0" smtClean="0">
                <a:solidFill>
                  <a:schemeClr val="tx1"/>
                </a:solidFill>
              </a:rPr>
              <a:t>JP-5 jet fuel and F-76 diesel fuel marine – FT and HEFA</a:t>
            </a:r>
          </a:p>
          <a:p>
            <a:r>
              <a:rPr lang="en-US" b="1" dirty="0" smtClean="0"/>
              <a:t>CCC Eligibility</a:t>
            </a:r>
          </a:p>
          <a:p>
            <a:pPr lvl="1"/>
            <a:r>
              <a:rPr lang="en-US" sz="2000" b="1" i="0" dirty="0" smtClean="0">
                <a:solidFill>
                  <a:schemeClr val="tx1"/>
                </a:solidFill>
              </a:rPr>
              <a:t>Feedstocks </a:t>
            </a:r>
            <a:r>
              <a:rPr lang="en-US" sz="2000" b="1" dirty="0" smtClean="0"/>
              <a:t>consistent with CCC charter</a:t>
            </a:r>
            <a:endParaRPr lang="en-US" sz="2000" b="1" i="0" dirty="0" smtClean="0">
              <a:solidFill>
                <a:schemeClr val="tx1"/>
              </a:solidFill>
            </a:endParaRPr>
          </a:p>
          <a:p>
            <a:r>
              <a:rPr lang="en-US" b="1" dirty="0" smtClean="0"/>
              <a:t>Feedstock Preferences</a:t>
            </a:r>
          </a:p>
          <a:p>
            <a:pPr lvl="1"/>
            <a:r>
              <a:rPr lang="en-US" sz="2000" b="1" i="0" dirty="0" smtClean="0">
                <a:solidFill>
                  <a:schemeClr val="tx1"/>
                </a:solidFill>
              </a:rPr>
              <a:t>Navy is feedstock agnostic; targets finished fuel specifications</a:t>
            </a:r>
          </a:p>
          <a:p>
            <a:pPr lvl="1"/>
            <a:r>
              <a:rPr lang="en-US" sz="2000" b="1" i="0" dirty="0" smtClean="0">
                <a:solidFill>
                  <a:schemeClr val="tx1"/>
                </a:solidFill>
              </a:rPr>
              <a:t>Not to interfere with food production</a:t>
            </a:r>
          </a:p>
          <a:p>
            <a:r>
              <a:rPr lang="en-US" b="1" dirty="0"/>
              <a:t>GHG emissions</a:t>
            </a:r>
          </a:p>
          <a:p>
            <a:pPr lvl="1"/>
            <a:r>
              <a:rPr lang="en-US" sz="2000" b="1" dirty="0"/>
              <a:t>EISA 526 dictates same or better GHG </a:t>
            </a:r>
            <a:r>
              <a:rPr lang="en-US" sz="2000" b="1" dirty="0" smtClean="0"/>
              <a:t>emissions</a:t>
            </a:r>
          </a:p>
          <a:p>
            <a:r>
              <a:rPr lang="en-US" b="1" dirty="0" smtClean="0"/>
              <a:t>Price: </a:t>
            </a:r>
            <a:r>
              <a:rPr lang="en-US" sz="2800" b="1" i="0" dirty="0" smtClean="0">
                <a:solidFill>
                  <a:schemeClr val="tx1"/>
                </a:solidFill>
              </a:rPr>
              <a:t>Will be biggest decision criteria; must be cost competitive</a:t>
            </a:r>
          </a:p>
          <a:p>
            <a:r>
              <a:rPr lang="en-US" sz="2800" b="1" dirty="0" smtClean="0"/>
              <a:t>Farm to Fleet Industry day January 30</a:t>
            </a:r>
            <a:r>
              <a:rPr lang="en-US" sz="2800" b="1" baseline="30000" dirty="0" smtClean="0"/>
              <a:t>th</a:t>
            </a:r>
            <a:endParaRPr lang="en-US" sz="2800" b="1" dirty="0" smtClean="0"/>
          </a:p>
          <a:p>
            <a:pPr lvl="1"/>
            <a:endParaRPr lang="en-US" i="0" dirty="0" smtClean="0">
              <a:solidFill>
                <a:schemeClr val="tx1"/>
              </a:solidFill>
            </a:endParaRPr>
          </a:p>
        </p:txBody>
      </p:sp>
      <p:pic>
        <p:nvPicPr>
          <p:cNvPr id="9" name="Picture 74" descr="600px-United_States_Department_of_the_Navy_Seal"/>
          <p:cNvPicPr>
            <a:picLocks noChangeAspect="1" noChangeArrowheads="1"/>
          </p:cNvPicPr>
          <p:nvPr/>
        </p:nvPicPr>
        <p:blipFill>
          <a:blip r:embed="rId4" cstate="print"/>
          <a:srcRect/>
          <a:stretch>
            <a:fillRect/>
          </a:stretch>
        </p:blipFill>
        <p:spPr bwMode="auto">
          <a:xfrm>
            <a:off x="88900" y="88903"/>
            <a:ext cx="749300" cy="749300"/>
          </a:xfrm>
          <a:prstGeom prst="rect">
            <a:avLst/>
          </a:prstGeom>
          <a:noFill/>
          <a:ln w="9525">
            <a:noFill/>
            <a:miter lim="800000"/>
            <a:headEnd/>
            <a:tailEnd/>
          </a:ln>
        </p:spPr>
      </p:pic>
    </p:spTree>
    <p:extLst>
      <p:ext uri="{BB962C8B-B14F-4D97-AF65-F5344CB8AC3E}">
        <p14:creationId xmlns:p14="http://schemas.microsoft.com/office/powerpoint/2010/main" val="2247693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19064" y="1744269"/>
            <a:ext cx="584762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000">
                <a:solidFill>
                  <a:schemeClr val="tx1"/>
                </a:solidFill>
                <a:latin typeface="Arial" pitchFamily="34" charset="0"/>
              </a:defRPr>
            </a:lvl1pPr>
            <a:lvl2pPr marL="463550" indent="-22860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lvl="1">
              <a:buFontTx/>
              <a:buChar char="•"/>
            </a:pPr>
            <a:r>
              <a:rPr lang="en-US" dirty="0" smtClean="0">
                <a:solidFill>
                  <a:srgbClr val="000000"/>
                </a:solidFill>
              </a:rPr>
              <a:t>Aircraft and engine technology improvement</a:t>
            </a:r>
            <a:br>
              <a:rPr lang="en-US" dirty="0" smtClean="0">
                <a:solidFill>
                  <a:srgbClr val="000000"/>
                </a:solidFill>
              </a:rPr>
            </a:br>
            <a:endParaRPr lang="en-US" dirty="0" smtClean="0">
              <a:solidFill>
                <a:srgbClr val="000000"/>
              </a:solidFill>
            </a:endParaRPr>
          </a:p>
          <a:p>
            <a:pPr lvl="1">
              <a:buFontTx/>
              <a:buChar char="•"/>
            </a:pPr>
            <a:r>
              <a:rPr lang="en-US" dirty="0" smtClean="0">
                <a:solidFill>
                  <a:srgbClr val="000000"/>
                </a:solidFill>
              </a:rPr>
              <a:t>Operational improvements</a:t>
            </a:r>
            <a:br>
              <a:rPr lang="en-US" dirty="0" smtClean="0">
                <a:solidFill>
                  <a:srgbClr val="000000"/>
                </a:solidFill>
              </a:rPr>
            </a:br>
            <a:endParaRPr lang="en-US" dirty="0" smtClean="0">
              <a:solidFill>
                <a:srgbClr val="000000"/>
              </a:solidFill>
            </a:endParaRPr>
          </a:p>
          <a:p>
            <a:pPr lvl="1">
              <a:buFontTx/>
              <a:buChar char="•"/>
            </a:pPr>
            <a:r>
              <a:rPr lang="en-US" dirty="0" smtClean="0">
                <a:solidFill>
                  <a:srgbClr val="000000"/>
                </a:solidFill>
              </a:rPr>
              <a:t>Alternative fuels development and deployment</a:t>
            </a:r>
            <a:br>
              <a:rPr lang="en-US" dirty="0" smtClean="0">
                <a:solidFill>
                  <a:srgbClr val="000000"/>
                </a:solidFill>
              </a:rPr>
            </a:br>
            <a:endParaRPr lang="en-US" dirty="0" smtClean="0">
              <a:solidFill>
                <a:srgbClr val="000000"/>
              </a:solidFill>
            </a:endParaRPr>
          </a:p>
          <a:p>
            <a:pPr lvl="1">
              <a:buFontTx/>
              <a:buChar char="•"/>
            </a:pPr>
            <a:r>
              <a:rPr lang="en-US" dirty="0" smtClean="0">
                <a:solidFill>
                  <a:srgbClr val="000000"/>
                </a:solidFill>
              </a:rPr>
              <a:t>Policies, environmental standards, and market based measures</a:t>
            </a:r>
            <a:br>
              <a:rPr lang="en-US" dirty="0" smtClean="0">
                <a:solidFill>
                  <a:srgbClr val="000000"/>
                </a:solidFill>
              </a:rPr>
            </a:br>
            <a:endParaRPr lang="en-US" dirty="0" smtClean="0">
              <a:solidFill>
                <a:srgbClr val="000000"/>
              </a:solidFill>
            </a:endParaRPr>
          </a:p>
          <a:p>
            <a:pPr lvl="1">
              <a:buFontTx/>
              <a:buChar char="•"/>
            </a:pPr>
            <a:r>
              <a:rPr lang="en-US" dirty="0" smtClean="0">
                <a:solidFill>
                  <a:srgbClr val="000000"/>
                </a:solidFill>
              </a:rPr>
              <a:t>Scientific understanding through research, modeling and analysis	</a:t>
            </a:r>
          </a:p>
          <a:p>
            <a:pPr marL="234950" lvl="1" indent="0"/>
            <a:endParaRPr lang="en-US" b="1" dirty="0" smtClean="0">
              <a:solidFill>
                <a:srgbClr val="000066"/>
              </a:solidFill>
            </a:endParaRPr>
          </a:p>
          <a:p>
            <a:pPr marL="234950" lvl="1" indent="0"/>
            <a:endParaRPr lang="en-US" b="1" dirty="0">
              <a:solidFill>
                <a:srgbClr val="000066"/>
              </a:solidFill>
            </a:endParaRPr>
          </a:p>
          <a:p>
            <a:pPr marL="234950" lvl="1" indent="0"/>
            <a:r>
              <a:rPr lang="en-US" dirty="0" smtClean="0">
                <a:solidFill>
                  <a:srgbClr val="000000"/>
                </a:solidFill>
                <a:ea typeface="ＭＳ Ｐゴシック" charset="-128"/>
              </a:rPr>
              <a:t/>
            </a:r>
            <a:br>
              <a:rPr lang="en-US" dirty="0" smtClean="0">
                <a:solidFill>
                  <a:srgbClr val="000000"/>
                </a:solidFill>
                <a:ea typeface="ＭＳ Ｐゴシック" charset="-128"/>
              </a:rPr>
            </a:br>
            <a:endParaRPr lang="en-US" dirty="0" smtClean="0">
              <a:solidFill>
                <a:srgbClr val="000000"/>
              </a:solidFill>
              <a:ea typeface="ＭＳ Ｐゴシック" charset="-128"/>
            </a:endParaRPr>
          </a:p>
        </p:txBody>
      </p:sp>
      <p:sp>
        <p:nvSpPr>
          <p:cNvPr id="32771" name="Rectangle 2"/>
          <p:cNvSpPr>
            <a:spLocks noChangeArrowheads="1"/>
          </p:cNvSpPr>
          <p:nvPr/>
        </p:nvSpPr>
        <p:spPr bwMode="auto">
          <a:xfrm>
            <a:off x="119077" y="715967"/>
            <a:ext cx="88871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i="1" dirty="0" smtClean="0">
                <a:solidFill>
                  <a:srgbClr val="000000"/>
                </a:solidFill>
              </a:rPr>
              <a:t>The U.S. is pursing a multipronged approach to address green house gas emissions from aviation </a:t>
            </a:r>
            <a:endParaRPr lang="en-US" sz="2400" i="1" dirty="0">
              <a:solidFill>
                <a:srgbClr val="000000"/>
              </a:solidFill>
            </a:endParaRPr>
          </a:p>
        </p:txBody>
      </p:sp>
      <p:sp>
        <p:nvSpPr>
          <p:cNvPr id="32774" name="Title 1"/>
          <p:cNvSpPr txBox="1">
            <a:spLocks/>
          </p:cNvSpPr>
          <p:nvPr/>
        </p:nvSpPr>
        <p:spPr bwMode="auto">
          <a:xfrm>
            <a:off x="152400" y="762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en-US" sz="2800" b="1" dirty="0" smtClean="0">
                <a:solidFill>
                  <a:srgbClr val="1D2F68"/>
                </a:solidFill>
              </a:rPr>
              <a:t>U.S. Climate Action Plan for Aviation</a:t>
            </a:r>
            <a:endParaRPr lang="en-US" sz="2800" b="1" dirty="0">
              <a:solidFill>
                <a:srgbClr val="1D2F68"/>
              </a:solidFill>
            </a:endParaRPr>
          </a:p>
        </p:txBody>
      </p:sp>
      <p:sp>
        <p:nvSpPr>
          <p:cNvPr id="7" name="Slide Number Placeholder 3"/>
          <p:cNvSpPr>
            <a:spLocks noGrp="1"/>
          </p:cNvSpPr>
          <p:nvPr>
            <p:ph type="sldNum" sz="quarter" idx="12"/>
          </p:nvPr>
        </p:nvSpPr>
        <p:spPr>
          <a:xfrm>
            <a:off x="6636504" y="6248400"/>
            <a:ext cx="1905000" cy="457200"/>
          </a:xfrm>
        </p:spPr>
        <p:txBody>
          <a:bodyPr/>
          <a:lstStyle/>
          <a:p>
            <a:pPr>
              <a:defRPr/>
            </a:pPr>
            <a:fld id="{B99443F9-19F2-424F-8F48-06655C11CA2B}" type="slidenum">
              <a:rPr lang="en-US" smtClean="0">
                <a:solidFill>
                  <a:srgbClr val="FFFFFF"/>
                </a:solidFill>
              </a:rPr>
              <a:pPr>
                <a:defRPr/>
              </a:pPr>
              <a:t>5</a:t>
            </a:fld>
            <a:endParaRPr lang="en-US" dirty="0">
              <a:solidFill>
                <a:srgbClr val="FFFFFF"/>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882" y="1393306"/>
            <a:ext cx="2854332" cy="3707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97317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Boughey overflow\16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00" b="8764"/>
          <a:stretch/>
        </p:blipFill>
        <p:spPr bwMode="auto">
          <a:xfrm>
            <a:off x="-1" y="4515"/>
            <a:ext cx="9316645" cy="6853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25451"/>
            <a:ext cx="9316643" cy="68834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49300" y="76201"/>
            <a:ext cx="7848600" cy="492443"/>
          </a:xfrm>
        </p:spPr>
        <p:txBody>
          <a:bodyPr/>
          <a:lstStyle/>
          <a:p>
            <a:r>
              <a:rPr lang="en-US" b="1" u="sng" dirty="0" smtClean="0"/>
              <a:t>Farm to Fleet Industry Day</a:t>
            </a:r>
            <a:endParaRPr lang="en-US" b="1" u="sng" dirty="0"/>
          </a:p>
        </p:txBody>
      </p:sp>
      <p:sp>
        <p:nvSpPr>
          <p:cNvPr id="3" name="Content Placeholder 2"/>
          <p:cNvSpPr>
            <a:spLocks noGrp="1"/>
          </p:cNvSpPr>
          <p:nvPr>
            <p:ph idx="1"/>
          </p:nvPr>
        </p:nvSpPr>
        <p:spPr>
          <a:xfrm>
            <a:off x="419100" y="723903"/>
            <a:ext cx="8229600" cy="5981700"/>
          </a:xfrm>
        </p:spPr>
        <p:txBody>
          <a:bodyPr/>
          <a:lstStyle/>
          <a:p>
            <a:r>
              <a:rPr lang="en-US" b="1" dirty="0" smtClean="0"/>
              <a:t>The </a:t>
            </a:r>
            <a:r>
              <a:rPr lang="en-US" b="1" dirty="0"/>
              <a:t>meeting will be held on Thursday, January 30, 2014, from 8:00 a.m. to 5:00 p.m.</a:t>
            </a:r>
          </a:p>
          <a:p>
            <a:r>
              <a:rPr lang="en-US" b="1" dirty="0"/>
              <a:t>The meeting will be held at USDA Jefferson Auditorium, USDA South Building, 14th and Independence, Washington, DC 20250</a:t>
            </a:r>
            <a:r>
              <a:rPr lang="en-US" b="1" dirty="0" smtClean="0"/>
              <a:t>.</a:t>
            </a:r>
          </a:p>
          <a:p>
            <a:r>
              <a:rPr lang="en-US" b="1" dirty="0" smtClean="0"/>
              <a:t>This session is neither intended to offer government insight, nor to answer direct questions and receive comments on bulk fuel purchases held by DLA Energy.   Questions related to DLA Energy bulk fuel contracting cannot be answered at this venue. </a:t>
            </a:r>
            <a:endParaRPr lang="en-US" b="1" dirty="0"/>
          </a:p>
        </p:txBody>
      </p:sp>
      <p:pic>
        <p:nvPicPr>
          <p:cNvPr id="9" name="Picture 74" descr="600px-United_States_Department_of_the_Navy_Seal"/>
          <p:cNvPicPr>
            <a:picLocks noChangeAspect="1" noChangeArrowheads="1"/>
          </p:cNvPicPr>
          <p:nvPr/>
        </p:nvPicPr>
        <p:blipFill>
          <a:blip r:embed="rId4" cstate="print"/>
          <a:srcRect/>
          <a:stretch>
            <a:fillRect/>
          </a:stretch>
        </p:blipFill>
        <p:spPr bwMode="auto">
          <a:xfrm>
            <a:off x="88900" y="88903"/>
            <a:ext cx="749300" cy="749300"/>
          </a:xfrm>
          <a:prstGeom prst="rect">
            <a:avLst/>
          </a:prstGeom>
          <a:noFill/>
          <a:ln w="9525">
            <a:noFill/>
            <a:miter lim="800000"/>
            <a:headEnd/>
            <a:tailEnd/>
          </a:ln>
        </p:spPr>
      </p:pic>
    </p:spTree>
    <p:extLst>
      <p:ext uri="{BB962C8B-B14F-4D97-AF65-F5344CB8AC3E}">
        <p14:creationId xmlns:p14="http://schemas.microsoft.com/office/powerpoint/2010/main" val="3432887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Boughey overflow\16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500" b="8764"/>
          <a:stretch/>
        </p:blipFill>
        <p:spPr bwMode="auto">
          <a:xfrm>
            <a:off x="-1" y="4515"/>
            <a:ext cx="9316645" cy="68534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 y="-25451"/>
            <a:ext cx="9316643" cy="688345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49300" y="76201"/>
            <a:ext cx="7848600" cy="492443"/>
          </a:xfrm>
        </p:spPr>
        <p:txBody>
          <a:bodyPr/>
          <a:lstStyle/>
          <a:p>
            <a:r>
              <a:rPr lang="en-US" b="1" u="sng" dirty="0" smtClean="0"/>
              <a:t>Farm to Fleet Industry Day</a:t>
            </a:r>
            <a:endParaRPr lang="en-US" b="1" u="sng" dirty="0"/>
          </a:p>
        </p:txBody>
      </p:sp>
      <p:sp>
        <p:nvSpPr>
          <p:cNvPr id="3" name="Content Placeholder 2"/>
          <p:cNvSpPr>
            <a:spLocks noGrp="1"/>
          </p:cNvSpPr>
          <p:nvPr>
            <p:ph idx="1"/>
          </p:nvPr>
        </p:nvSpPr>
        <p:spPr>
          <a:xfrm>
            <a:off x="419100" y="723903"/>
            <a:ext cx="8229600" cy="5981700"/>
          </a:xfrm>
        </p:spPr>
        <p:txBody>
          <a:bodyPr/>
          <a:lstStyle/>
          <a:p>
            <a:r>
              <a:rPr lang="en-US" b="1" dirty="0" smtClean="0"/>
              <a:t>The event is free, however all </a:t>
            </a:r>
            <a:r>
              <a:rPr lang="en-US" b="1" dirty="0"/>
              <a:t>attendees must register </a:t>
            </a:r>
            <a:r>
              <a:rPr lang="en-US" b="1" dirty="0" smtClean="0"/>
              <a:t>for </a:t>
            </a:r>
            <a:r>
              <a:rPr lang="en-US" b="1" dirty="0"/>
              <a:t>the Farm to Fleet Industry Day via email Farm2Fleet.IndustryDay@gmail.com with all of the following required </a:t>
            </a:r>
            <a:r>
              <a:rPr lang="en-US" b="1" dirty="0" smtClean="0"/>
              <a:t>information:</a:t>
            </a:r>
          </a:p>
          <a:p>
            <a:pPr lvl="1"/>
            <a:r>
              <a:rPr lang="en-US" sz="2000" b="1" dirty="0"/>
              <a:t>Name and Title:</a:t>
            </a:r>
          </a:p>
          <a:p>
            <a:pPr lvl="1"/>
            <a:r>
              <a:rPr lang="en-US" sz="2000" b="1" dirty="0"/>
              <a:t>Corporate Affiliation:</a:t>
            </a:r>
          </a:p>
          <a:p>
            <a:pPr lvl="1"/>
            <a:r>
              <a:rPr lang="en-US" sz="2000" b="1" dirty="0"/>
              <a:t>Address:</a:t>
            </a:r>
          </a:p>
          <a:p>
            <a:pPr lvl="1"/>
            <a:r>
              <a:rPr lang="en-US" sz="2000" b="1" dirty="0"/>
              <a:t>Phone Number:</a:t>
            </a:r>
          </a:p>
          <a:p>
            <a:pPr lvl="1"/>
            <a:r>
              <a:rPr lang="en-US" sz="2000" b="1" dirty="0"/>
              <a:t>Email:</a:t>
            </a:r>
          </a:p>
          <a:p>
            <a:pPr lvl="1"/>
            <a:r>
              <a:rPr lang="en-US" sz="2000" b="1" dirty="0"/>
              <a:t>Web Site:</a:t>
            </a:r>
          </a:p>
          <a:p>
            <a:pPr lvl="1"/>
            <a:r>
              <a:rPr lang="en-US" sz="2000" b="1" dirty="0"/>
              <a:t>Position on the Biofuels Production Value Chain: (i.e., feedstock provider, bio-refiner, blender, finished products distributor, subject matter expert, financier, etc</a:t>
            </a:r>
            <a:r>
              <a:rPr lang="en-US" sz="2000" b="1" dirty="0" smtClean="0"/>
              <a:t>.)</a:t>
            </a:r>
            <a:endParaRPr lang="en-US" sz="2000" b="1" dirty="0"/>
          </a:p>
        </p:txBody>
      </p:sp>
      <p:pic>
        <p:nvPicPr>
          <p:cNvPr id="9" name="Picture 74" descr="600px-United_States_Department_of_the_Navy_Seal"/>
          <p:cNvPicPr>
            <a:picLocks noChangeAspect="1" noChangeArrowheads="1"/>
          </p:cNvPicPr>
          <p:nvPr/>
        </p:nvPicPr>
        <p:blipFill>
          <a:blip r:embed="rId4" cstate="print"/>
          <a:srcRect/>
          <a:stretch>
            <a:fillRect/>
          </a:stretch>
        </p:blipFill>
        <p:spPr bwMode="auto">
          <a:xfrm>
            <a:off x="88900" y="88903"/>
            <a:ext cx="749300" cy="749300"/>
          </a:xfrm>
          <a:prstGeom prst="rect">
            <a:avLst/>
          </a:prstGeom>
          <a:noFill/>
          <a:ln w="9525">
            <a:noFill/>
            <a:miter lim="800000"/>
            <a:headEnd/>
            <a:tailEnd/>
          </a:ln>
        </p:spPr>
      </p:pic>
    </p:spTree>
    <p:extLst>
      <p:ext uri="{BB962C8B-B14F-4D97-AF65-F5344CB8AC3E}">
        <p14:creationId xmlns:p14="http://schemas.microsoft.com/office/powerpoint/2010/main" val="3410063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946.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1295400" y="609600"/>
            <a:ext cx="6664004" cy="1569660"/>
          </a:xfrm>
          <a:prstGeom prst="rect">
            <a:avLst/>
          </a:prstGeom>
          <a:noFill/>
        </p:spPr>
        <p:txBody>
          <a:bodyPr wrap="none">
            <a:spAutoFit/>
          </a:bodyPr>
          <a:lstStyle/>
          <a:p>
            <a:pPr fontAlgn="base">
              <a:spcBef>
                <a:spcPct val="0"/>
              </a:spcBef>
              <a:spcAft>
                <a:spcPct val="0"/>
              </a:spcAft>
              <a:defRPr/>
            </a:pPr>
            <a:r>
              <a:rPr lang="en-US" sz="9600" b="1" dirty="0">
                <a:solidFill>
                  <a:srgbClr val="FFC000">
                    <a:alpha val="50000"/>
                  </a:srgbClr>
                </a:solidFill>
                <a:effectLst>
                  <a:outerShdw blurRad="38100" dist="38100" dir="2700000" algn="tl">
                    <a:srgbClr val="000000">
                      <a:alpha val="43137"/>
                    </a:srgbClr>
                  </a:outerShdw>
                </a:effectLst>
                <a:latin typeface="Tahoma" pitchFamily="34" charset="0"/>
                <a:cs typeface="Tahoma" pitchFamily="34" charset="0"/>
              </a:rPr>
              <a:t>T</a:t>
            </a:r>
            <a:r>
              <a:rPr lang="en-US" sz="8000" b="1" dirty="0">
                <a:solidFill>
                  <a:srgbClr val="FFC000">
                    <a:alpha val="50000"/>
                  </a:srgbClr>
                </a:solidFill>
                <a:effectLst>
                  <a:outerShdw blurRad="38100" dist="38100" dir="2700000" algn="tl">
                    <a:srgbClr val="000000">
                      <a:alpha val="43137"/>
                    </a:srgbClr>
                  </a:outerShdw>
                </a:effectLst>
                <a:latin typeface="Tahoma" pitchFamily="34" charset="0"/>
                <a:cs typeface="Tahoma" pitchFamily="34" charset="0"/>
              </a:rPr>
              <a:t>HANK</a:t>
            </a:r>
            <a:r>
              <a:rPr lang="en-US" sz="9600" b="1" dirty="0">
                <a:solidFill>
                  <a:srgbClr val="FFC000">
                    <a:alpha val="50000"/>
                  </a:srgbClr>
                </a:solidFill>
                <a:effectLst>
                  <a:outerShdw blurRad="38100" dist="38100" dir="2700000" algn="tl">
                    <a:srgbClr val="000000">
                      <a:alpha val="43137"/>
                    </a:srgbClr>
                  </a:outerShdw>
                </a:effectLst>
                <a:latin typeface="Tahoma" pitchFamily="34" charset="0"/>
                <a:cs typeface="Tahoma" pitchFamily="34" charset="0"/>
              </a:rPr>
              <a:t> Y</a:t>
            </a:r>
            <a:r>
              <a:rPr lang="en-US" sz="8000" b="1" dirty="0">
                <a:solidFill>
                  <a:srgbClr val="FFC000">
                    <a:alpha val="50000"/>
                  </a:srgbClr>
                </a:solidFill>
                <a:effectLst>
                  <a:outerShdw blurRad="38100" dist="38100" dir="2700000" algn="tl">
                    <a:srgbClr val="000000">
                      <a:alpha val="43137"/>
                    </a:srgbClr>
                  </a:outerShdw>
                </a:effectLst>
                <a:latin typeface="Tahoma" pitchFamily="34" charset="0"/>
                <a:cs typeface="Tahoma" pitchFamily="34" charset="0"/>
              </a:rPr>
              <a:t>OU</a:t>
            </a:r>
          </a:p>
        </p:txBody>
      </p:sp>
      <p:sp>
        <p:nvSpPr>
          <p:cNvPr id="4" name="Rectangle 3"/>
          <p:cNvSpPr/>
          <p:nvPr/>
        </p:nvSpPr>
        <p:spPr>
          <a:xfrm>
            <a:off x="3048000" y="6324604"/>
            <a:ext cx="3048000" cy="461665"/>
          </a:xfrm>
          <a:prstGeom prst="rect">
            <a:avLst/>
          </a:prstGeom>
        </p:spPr>
        <p:txBody>
          <a:bodyPr>
            <a:spAutoFit/>
          </a:bodyPr>
          <a:lstStyle/>
          <a:p>
            <a:pPr algn="ctr" fontAlgn="base">
              <a:spcBef>
                <a:spcPct val="0"/>
              </a:spcBef>
              <a:spcAft>
                <a:spcPct val="0"/>
              </a:spcAft>
              <a:defRPr/>
            </a:pPr>
            <a:r>
              <a:rPr lang="en-US" sz="1200" b="1" i="1" dirty="0" smtClean="0">
                <a:solidFill>
                  <a:prstClr val="black"/>
                </a:solidFill>
                <a:effectLst>
                  <a:outerShdw blurRad="38100" dist="38100" dir="2700000" algn="tl">
                    <a:srgbClr val="000000">
                      <a:alpha val="43137"/>
                    </a:srgbClr>
                  </a:outerShdw>
                </a:effectLst>
              </a:rPr>
              <a:t>F/A-18E </a:t>
            </a:r>
          </a:p>
          <a:p>
            <a:pPr algn="ctr" fontAlgn="base">
              <a:spcBef>
                <a:spcPct val="0"/>
              </a:spcBef>
              <a:spcAft>
                <a:spcPct val="0"/>
              </a:spcAft>
              <a:defRPr/>
            </a:pPr>
            <a:r>
              <a:rPr lang="en-US" sz="1200" b="1" i="1" dirty="0" smtClean="0">
                <a:solidFill>
                  <a:prstClr val="black"/>
                </a:solidFill>
                <a:effectLst>
                  <a:outerShdw blurRad="38100" dist="38100" dir="2700000" algn="tl">
                    <a:srgbClr val="000000">
                      <a:alpha val="43137"/>
                    </a:srgbClr>
                  </a:outerShdw>
                </a:effectLst>
              </a:rPr>
              <a:t>Mt. McKinley, Alaska</a:t>
            </a:r>
            <a:endParaRPr lang="en-US" sz="1200" b="1" i="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0094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rotWithShape="1">
          <a:blip r:embed="rId2" cstate="print"/>
          <a:srcRect r="13380" b="27979"/>
          <a:stretch/>
        </p:blipFill>
        <p:spPr bwMode="auto">
          <a:xfrm>
            <a:off x="0" y="1205587"/>
            <a:ext cx="9144000" cy="7358484"/>
          </a:xfrm>
          <a:prstGeom prst="rect">
            <a:avLst/>
          </a:prstGeom>
          <a:noFill/>
          <a:ln w="9525">
            <a:noFill/>
            <a:miter lim="800000"/>
            <a:headEnd/>
            <a:tailEnd/>
          </a:ln>
        </p:spPr>
      </p:pic>
      <p:sp>
        <p:nvSpPr>
          <p:cNvPr id="17" name="Text Box 7"/>
          <p:cNvSpPr txBox="1">
            <a:spLocks noChangeArrowheads="1"/>
          </p:cNvSpPr>
          <p:nvPr/>
        </p:nvSpPr>
        <p:spPr bwMode="auto">
          <a:xfrm>
            <a:off x="228600" y="5397499"/>
            <a:ext cx="1357312" cy="3429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latin typeface="Arial" pitchFamily="34" charset="0"/>
                <a:cs typeface="Arial" pitchFamily="34" charset="0"/>
              </a:rPr>
              <a:t>Produced by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8" name="Picture 8" descr="Kwclear"/>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228608" y="5666870"/>
            <a:ext cx="1279525" cy="302137"/>
          </a:xfrm>
          <a:prstGeom prst="rect">
            <a:avLst/>
          </a:prstGeom>
          <a:noFill/>
          <a:ln w="9525" algn="in">
            <a:noFill/>
            <a:miter lim="800000"/>
            <a:headEnd/>
            <a:tailEnd/>
          </a:ln>
          <a:effectLst/>
        </p:spPr>
      </p:pic>
      <p:sp>
        <p:nvSpPr>
          <p:cNvPr id="20" name="Text Box 9"/>
          <p:cNvSpPr txBox="1">
            <a:spLocks noChangeArrowheads="1"/>
          </p:cNvSpPr>
          <p:nvPr/>
        </p:nvSpPr>
        <p:spPr bwMode="auto">
          <a:xfrm>
            <a:off x="2362200" y="177800"/>
            <a:ext cx="2667000" cy="12954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00CCFF"/>
              </a:solidFill>
              <a:effectLst/>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CAAFI 2014</a:t>
            </a:r>
            <a:endParaRPr lang="en-US" sz="2400" b="1" dirty="0" smtClean="0">
              <a:latin typeface="Arial" pitchFamily="34"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G</a:t>
            </a:r>
            <a:r>
              <a:rPr kumimoji="0" lang="en-US" sz="2400" b="1" i="0" u="none" strike="noStrike" cap="none" normalizeH="0" baseline="0" dirty="0" smtClean="0">
                <a:ln>
                  <a:noFill/>
                </a:ln>
                <a:latin typeface="Arial" pitchFamily="34" charset="0"/>
                <a:cs typeface="Arial" pitchFamily="34" charset="0"/>
              </a:rPr>
              <a:t>eneral Meeting</a:t>
            </a:r>
          </a:p>
          <a:p>
            <a:pPr marL="0" marR="0" lvl="0" indent="0"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latin typeface="Arial" pitchFamily="34" charset="0"/>
                <a:cs typeface="Arial" pitchFamily="34" charset="0"/>
              </a:rPr>
              <a:t>&amp; Expo</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88237"/>
            <a:ext cx="1981200" cy="1715163"/>
          </a:xfrm>
          <a:prstGeom prst="rect">
            <a:avLst/>
          </a:prstGeom>
        </p:spPr>
      </p:pic>
      <p:sp>
        <p:nvSpPr>
          <p:cNvPr id="2" name="TextBox 1"/>
          <p:cNvSpPr txBox="1"/>
          <p:nvPr/>
        </p:nvSpPr>
        <p:spPr>
          <a:xfrm>
            <a:off x="304800" y="2108206"/>
            <a:ext cx="5105400" cy="1508105"/>
          </a:xfrm>
          <a:prstGeom prst="rect">
            <a:avLst/>
          </a:prstGeom>
          <a:noFill/>
        </p:spPr>
        <p:txBody>
          <a:bodyPr wrap="square" rtlCol="0">
            <a:spAutoFit/>
          </a:bodyPr>
          <a:lstStyle/>
          <a:p>
            <a:r>
              <a:rPr lang="en-US" sz="4400" dirty="0"/>
              <a:t>Karl Simon, </a:t>
            </a:r>
            <a:endParaRPr lang="en-US" sz="4400" dirty="0" smtClean="0"/>
          </a:p>
          <a:p>
            <a:r>
              <a:rPr lang="en-US" sz="2400" dirty="0" smtClean="0"/>
              <a:t>Director</a:t>
            </a:r>
            <a:r>
              <a:rPr lang="en-US" sz="2400" dirty="0"/>
              <a:t>, Transportation and Climate Division, </a:t>
            </a:r>
            <a:r>
              <a:rPr lang="en-US" sz="2400" dirty="0" smtClean="0"/>
              <a:t>OTAQ, EPA</a:t>
            </a:r>
            <a:endParaRPr lang="en-US" sz="2400" dirty="0"/>
          </a:p>
        </p:txBody>
      </p:sp>
    </p:spTree>
    <p:extLst>
      <p:ext uri="{BB962C8B-B14F-4D97-AF65-F5344CB8AC3E}">
        <p14:creationId xmlns:p14="http://schemas.microsoft.com/office/powerpoint/2010/main" val="1025094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04800" y="73027"/>
            <a:ext cx="8515350" cy="814388"/>
          </a:xfrm>
        </p:spPr>
        <p:txBody>
          <a:bodyPr/>
          <a:lstStyle/>
          <a:p>
            <a:pPr algn="ctr"/>
            <a:r>
              <a:rPr lang="en-US" sz="2800" smtClean="0"/>
              <a:t>Challenges for Sustainable Alternative Fuels</a:t>
            </a:r>
          </a:p>
        </p:txBody>
      </p:sp>
      <p:sp>
        <p:nvSpPr>
          <p:cNvPr id="21507" name="Content Placeholder 2"/>
          <p:cNvSpPr>
            <a:spLocks noGrp="1"/>
          </p:cNvSpPr>
          <p:nvPr>
            <p:ph idx="1"/>
          </p:nvPr>
        </p:nvSpPr>
        <p:spPr>
          <a:xfrm>
            <a:off x="457200" y="1066801"/>
            <a:ext cx="8229600" cy="4525963"/>
          </a:xfrm>
        </p:spPr>
        <p:txBody>
          <a:bodyPr/>
          <a:lstStyle/>
          <a:p>
            <a:r>
              <a:rPr lang="en-US" sz="2400" b="0" dirty="0" smtClean="0"/>
              <a:t>Feedstock availability </a:t>
            </a:r>
          </a:p>
          <a:p>
            <a:endParaRPr lang="en-US" sz="2400" b="0" dirty="0" smtClean="0"/>
          </a:p>
          <a:p>
            <a:r>
              <a:rPr lang="en-US" sz="2400" b="0" dirty="0" smtClean="0"/>
              <a:t>Competitive cost for alternative fuel</a:t>
            </a:r>
          </a:p>
          <a:p>
            <a:endParaRPr lang="en-US" sz="2400" b="0" dirty="0" smtClean="0"/>
          </a:p>
          <a:p>
            <a:r>
              <a:rPr lang="en-US" sz="2400" b="0" dirty="0" smtClean="0"/>
              <a:t>Approved for performance/safety</a:t>
            </a:r>
          </a:p>
          <a:p>
            <a:endParaRPr lang="en-US" sz="2400" b="0" dirty="0" smtClean="0"/>
          </a:p>
          <a:p>
            <a:r>
              <a:rPr lang="en-US" sz="2400" b="0" dirty="0" smtClean="0"/>
              <a:t>Environmentally sustainable</a:t>
            </a:r>
          </a:p>
          <a:p>
            <a:endParaRPr lang="en-US" sz="2400" b="0" dirty="0" smtClean="0"/>
          </a:p>
          <a:p>
            <a:r>
              <a:rPr lang="en-US" sz="2400" b="0" dirty="0" smtClean="0"/>
              <a:t>Commercially produced</a:t>
            </a:r>
          </a:p>
        </p:txBody>
      </p:sp>
      <p:pic>
        <p:nvPicPr>
          <p:cNvPr id="21508" name="Picture 9" descr="C:\Documents and Settings\Nathan Brown\USERDATA1\My Pictures\logos\thumbnailCAMPSJG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5152" y="3151863"/>
            <a:ext cx="64928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3" descr="C:\Documents and Settings\n_brown\Local Settings\Temporary Internet Files\Content.IE5\XEOD2R3S\MP9004331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0629" y="3755869"/>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C:\Documents and Settings\n_brown\Local Settings\Temporary Internet Files\Content.IE5\XEOD2R3S\MP90018264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88300" y="1838900"/>
            <a:ext cx="8429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 descr="H:\My Pictures\Media photos\MB90040076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3358" y="703273"/>
            <a:ext cx="1249363"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7"/>
          <a:srcRect/>
          <a:stretch>
            <a:fillRect/>
          </a:stretch>
        </p:blipFill>
        <p:spPr bwMode="auto">
          <a:xfrm>
            <a:off x="7753364" y="4771869"/>
            <a:ext cx="1393825" cy="857251"/>
          </a:xfrm>
          <a:prstGeom prst="rect">
            <a:avLst/>
          </a:prstGeom>
          <a:noFill/>
          <a:ln>
            <a:noFill/>
          </a:ln>
          <a:effectLst>
            <a:outerShdw blurRad="63500" dist="38099" dir="2700000" algn="ctr" rotWithShape="0">
              <a:schemeClr val="accent1">
                <a:alpha val="50000"/>
              </a:schemeClr>
            </a:outerShdw>
          </a:effectLst>
          <a:extLst/>
        </p:spPr>
      </p:pic>
    </p:spTree>
    <p:extLst>
      <p:ext uri="{BB962C8B-B14F-4D97-AF65-F5344CB8AC3E}">
        <p14:creationId xmlns:p14="http://schemas.microsoft.com/office/powerpoint/2010/main" val="3436744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t>Current FAA Alternative Jet Fuel Activities</a:t>
            </a:r>
          </a:p>
        </p:txBody>
      </p:sp>
      <p:sp>
        <p:nvSpPr>
          <p:cNvPr id="3" name="Content Placeholder 2"/>
          <p:cNvSpPr>
            <a:spLocks noGrp="1"/>
          </p:cNvSpPr>
          <p:nvPr>
            <p:ph idx="1"/>
          </p:nvPr>
        </p:nvSpPr>
        <p:spPr/>
        <p:txBody>
          <a:bodyPr>
            <a:normAutofit fontScale="92500" lnSpcReduction="10000"/>
          </a:bodyPr>
          <a:lstStyle/>
          <a:p>
            <a:pPr eaLnBrk="1" hangingPunct="1">
              <a:buFont typeface="Arial" pitchFamily="34" charset="0"/>
              <a:buChar char="•"/>
              <a:defRPr/>
            </a:pPr>
            <a:r>
              <a:rPr lang="en-US" dirty="0">
                <a:solidFill>
                  <a:srgbClr val="000000"/>
                </a:solidFill>
              </a:rPr>
              <a:t>Testing</a:t>
            </a:r>
          </a:p>
          <a:p>
            <a:pPr marL="1085850" lvl="1" indent="-342900" eaLnBrk="1" hangingPunct="1">
              <a:buFont typeface="Wingdings" pitchFamily="2" charset="2"/>
              <a:buChar char="§"/>
              <a:defRPr/>
            </a:pPr>
            <a:r>
              <a:rPr lang="en-US" dirty="0">
                <a:solidFill>
                  <a:srgbClr val="000000"/>
                </a:solidFill>
              </a:rPr>
              <a:t>Material compatibility</a:t>
            </a:r>
          </a:p>
          <a:p>
            <a:pPr marL="1085850" lvl="1" indent="-342900" eaLnBrk="1" hangingPunct="1">
              <a:buFont typeface="Wingdings" pitchFamily="2" charset="2"/>
              <a:buChar char="§"/>
              <a:defRPr/>
            </a:pPr>
            <a:r>
              <a:rPr lang="en-US" dirty="0">
                <a:solidFill>
                  <a:srgbClr val="000000"/>
                </a:solidFill>
              </a:rPr>
              <a:t>Certification / Qualification</a:t>
            </a:r>
          </a:p>
          <a:p>
            <a:pPr marL="1085850" lvl="1" indent="-342900" eaLnBrk="1" hangingPunct="1">
              <a:buFont typeface="Wingdings" pitchFamily="2" charset="2"/>
              <a:buChar char="§"/>
              <a:defRPr/>
            </a:pPr>
            <a:r>
              <a:rPr lang="en-US" dirty="0">
                <a:solidFill>
                  <a:srgbClr val="000000"/>
                </a:solidFill>
              </a:rPr>
              <a:t>Emissions measurements</a:t>
            </a:r>
          </a:p>
          <a:p>
            <a:pPr eaLnBrk="1" hangingPunct="1">
              <a:buFont typeface="Arial" pitchFamily="34" charset="0"/>
              <a:buChar char="•"/>
              <a:defRPr/>
            </a:pPr>
            <a:r>
              <a:rPr lang="en-US" dirty="0" smtClean="0">
                <a:solidFill>
                  <a:srgbClr val="000000"/>
                </a:solidFill>
              </a:rPr>
              <a:t>Analysis </a:t>
            </a:r>
            <a:endParaRPr lang="en-US" dirty="0">
              <a:solidFill>
                <a:srgbClr val="000000"/>
              </a:solidFill>
            </a:endParaRPr>
          </a:p>
          <a:p>
            <a:pPr marL="1085850" lvl="1" indent="-342900" eaLnBrk="1" hangingPunct="1">
              <a:buFont typeface="Wingdings" pitchFamily="2" charset="2"/>
              <a:buChar char="§"/>
              <a:defRPr/>
            </a:pPr>
            <a:r>
              <a:rPr lang="en-US" dirty="0">
                <a:solidFill>
                  <a:srgbClr val="000000"/>
                </a:solidFill>
              </a:rPr>
              <a:t>Environmental sustainability</a:t>
            </a:r>
          </a:p>
          <a:p>
            <a:pPr marL="1085850" lvl="1" indent="-342900" eaLnBrk="1" hangingPunct="1">
              <a:buFont typeface="Wingdings" pitchFamily="2" charset="2"/>
              <a:buChar char="§"/>
              <a:defRPr/>
            </a:pPr>
            <a:r>
              <a:rPr lang="en-US" dirty="0" smtClean="0">
                <a:solidFill>
                  <a:srgbClr val="000000"/>
                </a:solidFill>
              </a:rPr>
              <a:t>Techno-economic analysis</a:t>
            </a:r>
            <a:endParaRPr lang="en-US" dirty="0">
              <a:solidFill>
                <a:srgbClr val="000000"/>
              </a:solidFill>
            </a:endParaRPr>
          </a:p>
          <a:p>
            <a:pPr marL="1085850" lvl="1" indent="-342900" eaLnBrk="1" hangingPunct="1">
              <a:buFont typeface="Wingdings" pitchFamily="2" charset="2"/>
              <a:buChar char="§"/>
              <a:defRPr/>
            </a:pPr>
            <a:r>
              <a:rPr lang="en-US" dirty="0">
                <a:solidFill>
                  <a:srgbClr val="000000"/>
                </a:solidFill>
              </a:rPr>
              <a:t>Future scenarios</a:t>
            </a:r>
          </a:p>
          <a:p>
            <a:pPr eaLnBrk="1" hangingPunct="1">
              <a:buFont typeface="Arial" pitchFamily="34" charset="0"/>
              <a:buChar char="•"/>
              <a:defRPr/>
            </a:pPr>
            <a:r>
              <a:rPr lang="en-US" dirty="0" smtClean="0">
                <a:solidFill>
                  <a:srgbClr val="000000"/>
                </a:solidFill>
              </a:rPr>
              <a:t>Coordination</a:t>
            </a:r>
            <a:endParaRPr lang="en-US" dirty="0">
              <a:solidFill>
                <a:srgbClr val="000000"/>
              </a:solidFill>
            </a:endParaRPr>
          </a:p>
          <a:p>
            <a:pPr marL="1085850" lvl="1" indent="-342900" eaLnBrk="1" hangingPunct="1">
              <a:buFont typeface="Wingdings" pitchFamily="2" charset="2"/>
              <a:buChar char="§"/>
              <a:defRPr/>
            </a:pPr>
            <a:r>
              <a:rPr lang="en-US" dirty="0">
                <a:solidFill>
                  <a:srgbClr val="000000"/>
                </a:solidFill>
              </a:rPr>
              <a:t>Public-Private</a:t>
            </a:r>
          </a:p>
          <a:p>
            <a:pPr marL="1085850" lvl="1" indent="-342900" eaLnBrk="1" hangingPunct="1">
              <a:buFont typeface="Wingdings" pitchFamily="2" charset="2"/>
              <a:buChar char="§"/>
              <a:defRPr/>
            </a:pPr>
            <a:r>
              <a:rPr lang="en-US" dirty="0" smtClean="0">
                <a:solidFill>
                  <a:srgbClr val="000000"/>
                </a:solidFill>
              </a:rPr>
              <a:t>State </a:t>
            </a:r>
            <a:r>
              <a:rPr lang="en-US" dirty="0">
                <a:solidFill>
                  <a:srgbClr val="000000"/>
                </a:solidFill>
              </a:rPr>
              <a:t>&amp; Regional</a:t>
            </a:r>
          </a:p>
          <a:p>
            <a:pPr marL="1085850" lvl="1" indent="-342900" eaLnBrk="1" hangingPunct="1">
              <a:buFont typeface="Wingdings" pitchFamily="2" charset="2"/>
              <a:buChar char="§"/>
              <a:defRPr/>
            </a:pPr>
            <a:r>
              <a:rPr lang="en-US" dirty="0" smtClean="0">
                <a:solidFill>
                  <a:srgbClr val="000000"/>
                </a:solidFill>
              </a:rPr>
              <a:t>International</a:t>
            </a:r>
            <a:endParaRPr lang="en-US" dirty="0">
              <a:solidFill>
                <a:srgbClr val="000000"/>
              </a:solidFill>
            </a:endParaRPr>
          </a:p>
        </p:txBody>
      </p:sp>
      <p:pic>
        <p:nvPicPr>
          <p:cNvPr id="24580" name="Picture 2" descr="H:\My Pictures\logos\volpe-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202" y="2360613"/>
            <a:ext cx="15335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8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1127" y="4513271"/>
            <a:ext cx="170497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835034"/>
            <a:ext cx="1530350" cy="153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5958" y="3603625"/>
            <a:ext cx="1887537"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ascent.aero/images/ascent-logo-full-blu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8345" y="3603625"/>
            <a:ext cx="1366650" cy="85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772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8"/>
          <p:cNvSpPr>
            <a:spLocks noGrp="1"/>
          </p:cNvSpPr>
          <p:nvPr>
            <p:ph type="title"/>
          </p:nvPr>
        </p:nvSpPr>
        <p:spPr>
          <a:xfrm>
            <a:off x="209334" y="26988"/>
            <a:ext cx="8664805" cy="609600"/>
          </a:xfrm>
        </p:spPr>
        <p:txBody>
          <a:bodyPr/>
          <a:lstStyle/>
          <a:p>
            <a:pPr algn="ctr"/>
            <a:r>
              <a:rPr lang="en-US" sz="2800" dirty="0" smtClean="0"/>
              <a:t>Coordinating Agency Efforts across Supply Chain</a:t>
            </a:r>
          </a:p>
        </p:txBody>
      </p:sp>
      <p:grpSp>
        <p:nvGrpSpPr>
          <p:cNvPr id="22531" name="Group 20"/>
          <p:cNvGrpSpPr>
            <a:grpSpLocks/>
          </p:cNvGrpSpPr>
          <p:nvPr/>
        </p:nvGrpSpPr>
        <p:grpSpPr bwMode="auto">
          <a:xfrm>
            <a:off x="303217" y="1195389"/>
            <a:ext cx="8594725" cy="2076451"/>
            <a:chOff x="290503" y="1074943"/>
            <a:chExt cx="8595349" cy="2077331"/>
          </a:xfrm>
        </p:grpSpPr>
        <p:sp>
          <p:nvSpPr>
            <p:cNvPr id="96" name="Rectangle 95"/>
            <p:cNvSpPr/>
            <p:nvPr/>
          </p:nvSpPr>
          <p:spPr>
            <a:xfrm>
              <a:off x="290503" y="1298875"/>
              <a:ext cx="8595349" cy="1853399"/>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buFontTx/>
                <a:buChar char="•"/>
                <a:defRPr/>
              </a:pPr>
              <a:endParaRPr lang="en-US" sz="2400">
                <a:solidFill>
                  <a:srgbClr val="FFFFFF"/>
                </a:solidFill>
              </a:endParaRPr>
            </a:p>
          </p:txBody>
        </p:sp>
        <p:grpSp>
          <p:nvGrpSpPr>
            <p:cNvPr id="106" name="Group 105"/>
            <p:cNvGrpSpPr/>
            <p:nvPr/>
          </p:nvGrpSpPr>
          <p:grpSpPr>
            <a:xfrm>
              <a:off x="4837104" y="2374379"/>
              <a:ext cx="1834631" cy="598487"/>
              <a:chOff x="5080000" y="2374379"/>
              <a:chExt cx="1834631" cy="598487"/>
            </a:xfrm>
            <a:solidFill>
              <a:srgbClr val="FFFF99"/>
            </a:solidFill>
          </p:grpSpPr>
          <p:sp>
            <p:nvSpPr>
              <p:cNvPr id="157" name="Rectangle 65"/>
              <p:cNvSpPr>
                <a:spLocks noChangeArrowheads="1"/>
              </p:cNvSpPr>
              <p:nvPr/>
            </p:nvSpPr>
            <p:spPr bwMode="auto">
              <a:xfrm>
                <a:off x="5080000" y="2374379"/>
                <a:ext cx="1834631" cy="598487"/>
              </a:xfrm>
              <a:prstGeom prst="rect">
                <a:avLst/>
              </a:prstGeom>
              <a:grp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58" name="Rectangle 66"/>
              <p:cNvSpPr>
                <a:spLocks noChangeArrowheads="1"/>
              </p:cNvSpPr>
              <p:nvPr/>
            </p:nvSpPr>
            <p:spPr bwMode="auto">
              <a:xfrm>
                <a:off x="5080000" y="2374379"/>
                <a:ext cx="1834631" cy="598487"/>
              </a:xfrm>
              <a:prstGeom prst="rect">
                <a:avLst/>
              </a:prstGeom>
              <a:grp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grpSp>
          <p:nvGrpSpPr>
            <p:cNvPr id="22565" name="Group 106"/>
            <p:cNvGrpSpPr>
              <a:grpSpLocks/>
            </p:cNvGrpSpPr>
            <p:nvPr/>
          </p:nvGrpSpPr>
          <p:grpSpPr bwMode="auto">
            <a:xfrm>
              <a:off x="374642" y="1074943"/>
              <a:ext cx="8431212" cy="1947142"/>
              <a:chOff x="617538" y="1074943"/>
              <a:chExt cx="8431212" cy="1947142"/>
            </a:xfrm>
          </p:grpSpPr>
          <p:pic>
            <p:nvPicPr>
              <p:cNvPr id="22566"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738" y="1437754"/>
                <a:ext cx="9271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7"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1399654"/>
                <a:ext cx="990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8"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538" y="1399654"/>
                <a:ext cx="9636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9"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450" y="1426641"/>
                <a:ext cx="9763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70" name="Group 74"/>
              <p:cNvGrpSpPr>
                <a:grpSpLocks/>
              </p:cNvGrpSpPr>
              <p:nvPr/>
            </p:nvGrpSpPr>
            <p:grpSpPr bwMode="auto">
              <a:xfrm>
                <a:off x="617538" y="2366441"/>
                <a:ext cx="992187" cy="598488"/>
                <a:chOff x="820205" y="803803"/>
                <a:chExt cx="991659" cy="598486"/>
              </a:xfrm>
            </p:grpSpPr>
            <p:grpSp>
              <p:nvGrpSpPr>
                <p:cNvPr id="22611" name="Group 64"/>
                <p:cNvGrpSpPr>
                  <a:grpSpLocks/>
                </p:cNvGrpSpPr>
                <p:nvPr/>
              </p:nvGrpSpPr>
              <p:grpSpPr bwMode="auto">
                <a:xfrm>
                  <a:off x="820205" y="803803"/>
                  <a:ext cx="991659" cy="598486"/>
                  <a:chOff x="104" y="728"/>
                  <a:chExt cx="858" cy="350"/>
                </a:xfrm>
              </p:grpSpPr>
              <p:sp>
                <p:nvSpPr>
                  <p:cNvPr id="155"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56"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sp>
              <p:nvSpPr>
                <p:cNvPr id="154" name="Rectangle 16"/>
                <p:cNvSpPr>
                  <a:spLocks noChangeArrowheads="1"/>
                </p:cNvSpPr>
                <p:nvPr/>
              </p:nvSpPr>
              <p:spPr bwMode="auto">
                <a:xfrm>
                  <a:off x="943977" y="922604"/>
                  <a:ext cx="732236" cy="332539"/>
                </a:xfrm>
                <a:prstGeom prst="rect">
                  <a:avLst/>
                </a:prstGeom>
                <a:noFill/>
                <a:ln>
                  <a:noFill/>
                </a:ln>
                <a:extLst/>
              </p:spPr>
              <p:txBody>
                <a:bodyPr wrap="none" lIns="0" tIns="0" rIns="0" bIns="0">
                  <a:spAutoFit/>
                </a:bodyPr>
                <a:lstStyle/>
                <a:p>
                  <a:pPr fontAlgn="base">
                    <a:lnSpc>
                      <a:spcPct val="90000"/>
                    </a:lnSpc>
                    <a:spcBef>
                      <a:spcPct val="0"/>
                    </a:spcBef>
                    <a:spcAft>
                      <a:spcPct val="0"/>
                    </a:spcAft>
                    <a:defRPr/>
                  </a:pPr>
                  <a:r>
                    <a:rPr lang="en-US" sz="1200" dirty="0">
                      <a:solidFill>
                        <a:srgbClr val="000000"/>
                      </a:solidFill>
                      <a:ea typeface="ヒラギノ角ゴ Pro W6" charset="-128"/>
                    </a:rPr>
                    <a:t>Feedstock</a:t>
                  </a:r>
                  <a:br>
                    <a:rPr lang="en-US" sz="1200" dirty="0">
                      <a:solidFill>
                        <a:srgbClr val="000000"/>
                      </a:solidFill>
                      <a:ea typeface="ヒラギノ角ゴ Pro W6" charset="-128"/>
                    </a:rPr>
                  </a:br>
                  <a:r>
                    <a:rPr lang="en-US" sz="1200" dirty="0">
                      <a:solidFill>
                        <a:srgbClr val="000000"/>
                      </a:solidFill>
                      <a:ea typeface="ヒラギノ角ゴ Pro W6" charset="-128"/>
                    </a:rPr>
                    <a:t>Production</a:t>
                  </a:r>
                </a:p>
              </p:txBody>
            </p:sp>
          </p:grpSp>
          <p:grpSp>
            <p:nvGrpSpPr>
              <p:cNvPr id="22571" name="Group 73"/>
              <p:cNvGrpSpPr>
                <a:grpSpLocks/>
              </p:cNvGrpSpPr>
              <p:nvPr/>
            </p:nvGrpSpPr>
            <p:grpSpPr bwMode="auto">
              <a:xfrm>
                <a:off x="1758950" y="2366441"/>
                <a:ext cx="992188" cy="598488"/>
                <a:chOff x="2051575" y="841666"/>
                <a:chExt cx="991659" cy="598486"/>
              </a:xfrm>
            </p:grpSpPr>
            <p:grpSp>
              <p:nvGrpSpPr>
                <p:cNvPr id="22607" name="Group 64"/>
                <p:cNvGrpSpPr>
                  <a:grpSpLocks/>
                </p:cNvGrpSpPr>
                <p:nvPr/>
              </p:nvGrpSpPr>
              <p:grpSpPr bwMode="auto">
                <a:xfrm>
                  <a:off x="2051575" y="841666"/>
                  <a:ext cx="991659" cy="598486"/>
                  <a:chOff x="104" y="728"/>
                  <a:chExt cx="858" cy="350"/>
                </a:xfrm>
              </p:grpSpPr>
              <p:sp>
                <p:nvSpPr>
                  <p:cNvPr id="151"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52"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sp>
              <p:nvSpPr>
                <p:cNvPr id="150" name="Rectangle 63"/>
                <p:cNvSpPr>
                  <a:spLocks noChangeArrowheads="1"/>
                </p:cNvSpPr>
                <p:nvPr/>
              </p:nvSpPr>
              <p:spPr bwMode="auto">
                <a:xfrm>
                  <a:off x="2205328" y="957291"/>
                  <a:ext cx="708201" cy="332539"/>
                </a:xfrm>
                <a:prstGeom prst="rect">
                  <a:avLst/>
                </a:prstGeom>
                <a:noFill/>
                <a:ln>
                  <a:noFill/>
                </a:ln>
                <a:extLst/>
              </p:spPr>
              <p:txBody>
                <a:bodyPr wrap="none"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Feedstock</a:t>
                  </a:r>
                  <a:br>
                    <a:rPr lang="en-US" sz="1200" dirty="0">
                      <a:solidFill>
                        <a:srgbClr val="000000"/>
                      </a:solidFill>
                      <a:ea typeface="ヒラギノ角ゴ Pro W6" charset="-128"/>
                    </a:rPr>
                  </a:br>
                  <a:r>
                    <a:rPr lang="en-US" sz="1200" dirty="0">
                      <a:solidFill>
                        <a:srgbClr val="000000"/>
                      </a:solidFill>
                      <a:ea typeface="ヒラギノ角ゴ Pro W6" charset="-128"/>
                    </a:rPr>
                    <a:t>Logistics</a:t>
                  </a:r>
                </a:p>
              </p:txBody>
            </p:sp>
          </p:grpSp>
          <p:grpSp>
            <p:nvGrpSpPr>
              <p:cNvPr id="22572" name="Group 70"/>
              <p:cNvGrpSpPr>
                <a:grpSpLocks/>
              </p:cNvGrpSpPr>
              <p:nvPr/>
            </p:nvGrpSpPr>
            <p:grpSpPr bwMode="auto">
              <a:xfrm>
                <a:off x="2846388" y="2366441"/>
                <a:ext cx="990600" cy="598488"/>
                <a:chOff x="3337307" y="821885"/>
                <a:chExt cx="991659" cy="598486"/>
              </a:xfrm>
            </p:grpSpPr>
            <p:grpSp>
              <p:nvGrpSpPr>
                <p:cNvPr id="22603" name="Group 64"/>
                <p:cNvGrpSpPr>
                  <a:grpSpLocks/>
                </p:cNvGrpSpPr>
                <p:nvPr/>
              </p:nvGrpSpPr>
              <p:grpSpPr bwMode="auto">
                <a:xfrm>
                  <a:off x="3337307" y="821885"/>
                  <a:ext cx="991659" cy="598486"/>
                  <a:chOff x="104" y="728"/>
                  <a:chExt cx="858" cy="350"/>
                </a:xfrm>
              </p:grpSpPr>
              <p:sp>
                <p:nvSpPr>
                  <p:cNvPr id="147"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48"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sp>
              <p:nvSpPr>
                <p:cNvPr id="146" name="Rectangle 67"/>
                <p:cNvSpPr>
                  <a:spLocks noChangeArrowheads="1"/>
                </p:cNvSpPr>
                <p:nvPr/>
              </p:nvSpPr>
              <p:spPr bwMode="auto">
                <a:xfrm>
                  <a:off x="3432262" y="956567"/>
                  <a:ext cx="775135" cy="332539"/>
                </a:xfrm>
                <a:prstGeom prst="rect">
                  <a:avLst/>
                </a:prstGeom>
                <a:noFill/>
                <a:ln>
                  <a:noFill/>
                </a:ln>
                <a:extLst/>
              </p:spPr>
              <p:txBody>
                <a:bodyPr wrap="none" lIns="0" tIns="0" rIns="0" bIns="0">
                  <a:spAutoFit/>
                </a:bodyPr>
                <a:lstStyle/>
                <a:p>
                  <a:pPr algn="ctr" fontAlgn="base">
                    <a:lnSpc>
                      <a:spcPct val="90000"/>
                    </a:lnSpc>
                    <a:spcBef>
                      <a:spcPct val="0"/>
                    </a:spcBef>
                    <a:spcAft>
                      <a:spcPct val="0"/>
                    </a:spcAft>
                    <a:defRPr/>
                  </a:pPr>
                  <a:r>
                    <a:rPr lang="en-US" sz="1200" dirty="0" smtClean="0">
                      <a:solidFill>
                        <a:srgbClr val="000000"/>
                      </a:solidFill>
                      <a:ea typeface="ヒラギノ角ゴ Pro W6" charset="-128"/>
                    </a:rPr>
                    <a:t>Fuel</a:t>
                  </a:r>
                  <a:r>
                    <a:rPr lang="en-US" sz="1200" dirty="0">
                      <a:solidFill>
                        <a:srgbClr val="000000"/>
                      </a:solidFill>
                      <a:ea typeface="ヒラギノ角ゴ Pro W6" charset="-128"/>
                    </a:rPr>
                    <a:t/>
                  </a:r>
                  <a:br>
                    <a:rPr lang="en-US" sz="1200" dirty="0">
                      <a:solidFill>
                        <a:srgbClr val="000000"/>
                      </a:solidFill>
                      <a:ea typeface="ヒラギノ角ゴ Pro W6" charset="-128"/>
                    </a:rPr>
                  </a:br>
                  <a:r>
                    <a:rPr lang="en-US" sz="1200" dirty="0">
                      <a:solidFill>
                        <a:srgbClr val="000000"/>
                      </a:solidFill>
                      <a:ea typeface="ヒラギノ角ゴ Pro W6" charset="-128"/>
                    </a:rPr>
                    <a:t>Conversion</a:t>
                  </a:r>
                </a:p>
              </p:txBody>
            </p:sp>
          </p:grpSp>
          <p:grpSp>
            <p:nvGrpSpPr>
              <p:cNvPr id="22573" name="Group 69"/>
              <p:cNvGrpSpPr>
                <a:grpSpLocks/>
              </p:cNvGrpSpPr>
              <p:nvPr/>
            </p:nvGrpSpPr>
            <p:grpSpPr bwMode="auto">
              <a:xfrm>
                <a:off x="3848340" y="2348660"/>
                <a:ext cx="1303432" cy="646605"/>
                <a:chOff x="4364854" y="821565"/>
                <a:chExt cx="1267697" cy="646824"/>
              </a:xfrm>
            </p:grpSpPr>
            <p:grpSp>
              <p:nvGrpSpPr>
                <p:cNvPr id="22599" name="Group 64"/>
                <p:cNvGrpSpPr>
                  <a:grpSpLocks/>
                </p:cNvGrpSpPr>
                <p:nvPr/>
              </p:nvGrpSpPr>
              <p:grpSpPr bwMode="auto">
                <a:xfrm>
                  <a:off x="4458795" y="851070"/>
                  <a:ext cx="1040201" cy="598486"/>
                  <a:chOff x="102" y="728"/>
                  <a:chExt cx="900" cy="350"/>
                </a:xfrm>
              </p:grpSpPr>
              <p:sp>
                <p:nvSpPr>
                  <p:cNvPr id="143" name="Rectangle 65"/>
                  <p:cNvSpPr>
                    <a:spLocks noChangeArrowheads="1"/>
                  </p:cNvSpPr>
                  <p:nvPr/>
                </p:nvSpPr>
                <p:spPr bwMode="auto">
                  <a:xfrm>
                    <a:off x="102" y="727"/>
                    <a:ext cx="860"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44" name="Rectangle 66"/>
                  <p:cNvSpPr>
                    <a:spLocks noChangeArrowheads="1"/>
                  </p:cNvSpPr>
                  <p:nvPr/>
                </p:nvSpPr>
                <p:spPr bwMode="auto">
                  <a:xfrm>
                    <a:off x="105" y="727"/>
                    <a:ext cx="899"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sp>
              <p:nvSpPr>
                <p:cNvPr id="142" name="TextBox 45"/>
                <p:cNvSpPr txBox="1">
                  <a:spLocks noChangeArrowheads="1"/>
                </p:cNvSpPr>
                <p:nvPr/>
              </p:nvSpPr>
              <p:spPr bwMode="auto">
                <a:xfrm>
                  <a:off x="4364854" y="821565"/>
                  <a:ext cx="1267697" cy="646824"/>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defRPr/>
                  </a:pPr>
                  <a:r>
                    <a:rPr lang="en-US" sz="1200" dirty="0" smtClean="0">
                      <a:solidFill>
                        <a:srgbClr val="000000"/>
                      </a:solidFill>
                      <a:latin typeface="Arial"/>
                      <a:cs typeface="Arial" charset="0"/>
                    </a:rPr>
                    <a:t>Conversion Process Scale-up/Integration</a:t>
                  </a:r>
                </a:p>
              </p:txBody>
            </p:sp>
          </p:grpSp>
          <p:grpSp>
            <p:nvGrpSpPr>
              <p:cNvPr id="22574" name="Group 115"/>
              <p:cNvGrpSpPr>
                <a:grpSpLocks/>
              </p:cNvGrpSpPr>
              <p:nvPr/>
            </p:nvGrpSpPr>
            <p:grpSpPr bwMode="auto">
              <a:xfrm>
                <a:off x="4988907" y="2478094"/>
                <a:ext cx="1988153" cy="543991"/>
                <a:chOff x="4988907" y="2478094"/>
                <a:chExt cx="1988153" cy="543991"/>
              </a:xfrm>
            </p:grpSpPr>
            <p:sp>
              <p:nvSpPr>
                <p:cNvPr id="137" name="Rectangle 71"/>
                <p:cNvSpPr>
                  <a:spLocks noChangeArrowheads="1"/>
                </p:cNvSpPr>
                <p:nvPr/>
              </p:nvSpPr>
              <p:spPr bwMode="auto">
                <a:xfrm>
                  <a:off x="5151771" y="2478094"/>
                  <a:ext cx="1643977" cy="166269"/>
                </a:xfrm>
                <a:prstGeom prst="rect">
                  <a:avLst/>
                </a:prstGeom>
                <a:noFill/>
                <a:ln>
                  <a:noFill/>
                </a:ln>
                <a:extLst/>
              </p:spPr>
              <p:txBody>
                <a:bodyPr wrap="square"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Fuel </a:t>
                  </a:r>
                  <a:r>
                    <a:rPr lang="en-US" sz="1200" dirty="0" smtClean="0">
                      <a:solidFill>
                        <a:srgbClr val="000000"/>
                      </a:solidFill>
                      <a:ea typeface="ヒラギノ角ゴ Pro W6" charset="-128"/>
                    </a:rPr>
                    <a:t>Testing / Approval</a:t>
                  </a:r>
                  <a:endParaRPr lang="en-US" sz="1200" dirty="0">
                    <a:solidFill>
                      <a:srgbClr val="000000"/>
                    </a:solidFill>
                    <a:ea typeface="ヒラギノ角ゴ Pro W6" charset="-128"/>
                  </a:endParaRPr>
                </a:p>
              </p:txBody>
            </p:sp>
            <p:sp>
              <p:nvSpPr>
                <p:cNvPr id="138" name="TextBox 62"/>
                <p:cNvSpPr txBox="1">
                  <a:spLocks noChangeArrowheads="1"/>
                </p:cNvSpPr>
                <p:nvPr/>
              </p:nvSpPr>
              <p:spPr bwMode="auto">
                <a:xfrm>
                  <a:off x="4988907" y="2667992"/>
                  <a:ext cx="1988153" cy="354093"/>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fontAlgn="base" hangingPunct="1">
                    <a:spcBef>
                      <a:spcPct val="0"/>
                    </a:spcBef>
                    <a:spcAft>
                      <a:spcPct val="0"/>
                    </a:spcAft>
                    <a:defRPr/>
                  </a:pPr>
                  <a:r>
                    <a:rPr lang="en-US" sz="800" dirty="0" smtClean="0">
                      <a:solidFill>
                        <a:srgbClr val="000000"/>
                      </a:solidFill>
                      <a:latin typeface="Arial"/>
                    </a:rPr>
                    <a:t>Fuel </a:t>
                  </a:r>
                  <a:r>
                    <a:rPr lang="en-US" sz="800" dirty="0">
                      <a:solidFill>
                        <a:srgbClr val="000000"/>
                      </a:solidFill>
                      <a:latin typeface="Arial"/>
                    </a:rPr>
                    <a:t>Performance </a:t>
                  </a:r>
                  <a:r>
                    <a:rPr lang="en-US" sz="800" dirty="0" smtClean="0">
                      <a:solidFill>
                        <a:srgbClr val="000000"/>
                      </a:solidFill>
                      <a:latin typeface="Arial"/>
                    </a:rPr>
                    <a:t>| </a:t>
                  </a:r>
                  <a:r>
                    <a:rPr lang="en-US" sz="800" dirty="0">
                      <a:solidFill>
                        <a:srgbClr val="000000"/>
                      </a:solidFill>
                      <a:latin typeface="Arial"/>
                    </a:rPr>
                    <a:t>Environment </a:t>
                  </a:r>
                  <a:r>
                    <a:rPr lang="en-US" sz="800" dirty="0" err="1">
                      <a:solidFill>
                        <a:srgbClr val="000000"/>
                      </a:solidFill>
                      <a:latin typeface="Arial"/>
                    </a:rPr>
                    <a:t>Assmt</a:t>
                  </a:r>
                  <a:endParaRPr lang="en-US" sz="800" dirty="0">
                    <a:solidFill>
                      <a:srgbClr val="000000"/>
                    </a:solidFill>
                    <a:latin typeface="Arial"/>
                  </a:endParaRPr>
                </a:p>
                <a:p>
                  <a:pPr algn="ctr" eaLnBrk="1" fontAlgn="base" hangingPunct="1">
                    <a:spcBef>
                      <a:spcPct val="0"/>
                    </a:spcBef>
                    <a:spcAft>
                      <a:spcPct val="0"/>
                    </a:spcAft>
                    <a:defRPr/>
                  </a:pPr>
                  <a:endParaRPr lang="en-US" sz="900" dirty="0" smtClean="0">
                    <a:solidFill>
                      <a:srgbClr val="000000"/>
                    </a:solidFill>
                    <a:latin typeface="Arial"/>
                  </a:endParaRPr>
                </a:p>
              </p:txBody>
            </p:sp>
          </p:grpSp>
          <p:cxnSp>
            <p:nvCxnSpPr>
              <p:cNvPr id="117" name="Straight Arrow Connector 116"/>
              <p:cNvCxnSpPr/>
              <p:nvPr/>
            </p:nvCxnSpPr>
            <p:spPr>
              <a:xfrm flipV="1">
                <a:off x="2749710" y="1822972"/>
                <a:ext cx="190514" cy="158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p:nvPr/>
            </p:nvCxnSpPr>
            <p:spPr>
              <a:xfrm>
                <a:off x="1574874" y="1824561"/>
                <a:ext cx="177813"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a:off x="3754670" y="1824561"/>
                <a:ext cx="252431"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2578" name="Picture 1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0525" y="1399654"/>
                <a:ext cx="8334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79" name="Group 70"/>
              <p:cNvGrpSpPr>
                <a:grpSpLocks/>
              </p:cNvGrpSpPr>
              <p:nvPr/>
            </p:nvGrpSpPr>
            <p:grpSpPr bwMode="auto">
              <a:xfrm>
                <a:off x="8058150" y="2387079"/>
                <a:ext cx="990600" cy="598487"/>
                <a:chOff x="3337307" y="821885"/>
                <a:chExt cx="991659" cy="598486"/>
              </a:xfrm>
            </p:grpSpPr>
            <p:grpSp>
              <p:nvGrpSpPr>
                <p:cNvPr id="22591" name="Group 64"/>
                <p:cNvGrpSpPr>
                  <a:grpSpLocks/>
                </p:cNvGrpSpPr>
                <p:nvPr/>
              </p:nvGrpSpPr>
              <p:grpSpPr bwMode="auto">
                <a:xfrm>
                  <a:off x="3337307" y="821885"/>
                  <a:ext cx="991659" cy="598486"/>
                  <a:chOff x="104" y="728"/>
                  <a:chExt cx="858" cy="350"/>
                </a:xfrm>
              </p:grpSpPr>
              <p:sp>
                <p:nvSpPr>
                  <p:cNvPr id="135"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36"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sp>
              <p:nvSpPr>
                <p:cNvPr id="134" name="Rectangle 67"/>
                <p:cNvSpPr>
                  <a:spLocks noChangeArrowheads="1"/>
                </p:cNvSpPr>
                <p:nvPr/>
              </p:nvSpPr>
              <p:spPr bwMode="auto">
                <a:xfrm>
                  <a:off x="3466586" y="945459"/>
                  <a:ext cx="801014" cy="332540"/>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End User/ Buyer</a:t>
                  </a:r>
                </a:p>
              </p:txBody>
            </p:sp>
          </p:grpSp>
          <p:grpSp>
            <p:nvGrpSpPr>
              <p:cNvPr id="22580" name="Group 70"/>
              <p:cNvGrpSpPr>
                <a:grpSpLocks/>
              </p:cNvGrpSpPr>
              <p:nvPr/>
            </p:nvGrpSpPr>
            <p:grpSpPr bwMode="auto">
              <a:xfrm>
                <a:off x="6999288" y="2385491"/>
                <a:ext cx="990600" cy="598488"/>
                <a:chOff x="3337307" y="821885"/>
                <a:chExt cx="991659" cy="598486"/>
              </a:xfrm>
            </p:grpSpPr>
            <p:grpSp>
              <p:nvGrpSpPr>
                <p:cNvPr id="22587" name="Group 64"/>
                <p:cNvGrpSpPr>
                  <a:grpSpLocks/>
                </p:cNvGrpSpPr>
                <p:nvPr/>
              </p:nvGrpSpPr>
              <p:grpSpPr bwMode="auto">
                <a:xfrm>
                  <a:off x="3337307" y="821885"/>
                  <a:ext cx="991659" cy="598486"/>
                  <a:chOff x="104" y="728"/>
                  <a:chExt cx="858" cy="350"/>
                </a:xfrm>
              </p:grpSpPr>
              <p:sp>
                <p:nvSpPr>
                  <p:cNvPr id="131" name="Rectangle 65"/>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9525">
                    <a:no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sp>
                <p:nvSpPr>
                  <p:cNvPr id="132" name="Rectangle 66"/>
                  <p:cNvSpPr>
                    <a:spLocks noChangeArrowheads="1"/>
                  </p:cNvSpPr>
                  <p:nvPr/>
                </p:nvSpPr>
                <p:spPr bwMode="auto">
                  <a:xfrm>
                    <a:off x="104" y="728"/>
                    <a:ext cx="858" cy="350"/>
                  </a:xfrm>
                  <a:prstGeom prst="rect">
                    <a:avLst/>
                  </a:prstGeom>
                  <a:gradFill rotWithShape="1">
                    <a:gsLst>
                      <a:gs pos="0">
                        <a:srgbClr val="FDF69B"/>
                      </a:gs>
                      <a:gs pos="50000">
                        <a:srgbClr val="FFFDB7"/>
                      </a:gs>
                      <a:gs pos="100000">
                        <a:srgbClr val="FDF69B"/>
                      </a:gs>
                    </a:gsLst>
                    <a:lin ang="2700000" scaled="1"/>
                  </a:gradFill>
                  <a:ln w="15875" cap="rnd">
                    <a:solidFill>
                      <a:srgbClr val="000000"/>
                    </a:solidFill>
                    <a:miter lim="800000"/>
                    <a:headEnd/>
                    <a:tailEnd/>
                  </a:ln>
                  <a:effectLst>
                    <a:outerShdw blurRad="63500" dist="107763" dir="2700000" algn="ctr" rotWithShape="0">
                      <a:srgbClr val="000000">
                        <a:alpha val="50000"/>
                      </a:srgbClr>
                    </a:outerShdw>
                  </a:effectLst>
                </p:spPr>
                <p:txBody>
                  <a:bodyPr/>
                  <a:lstStyle/>
                  <a:p>
                    <a:pPr fontAlgn="base">
                      <a:spcBef>
                        <a:spcPct val="0"/>
                      </a:spcBef>
                      <a:spcAft>
                        <a:spcPct val="0"/>
                      </a:spcAft>
                      <a:buFontTx/>
                      <a:buChar char="•"/>
                      <a:defRPr/>
                    </a:pPr>
                    <a:endParaRPr lang="en-US" sz="1200">
                      <a:solidFill>
                        <a:prstClr val="black"/>
                      </a:solidFill>
                      <a:ea typeface="ヒラギノ角ゴ Pro W6" charset="-128"/>
                      <a:cs typeface="ヒラギノ角ゴ Pro W6" charset="-128"/>
                    </a:endParaRPr>
                  </a:p>
                </p:txBody>
              </p:sp>
            </p:grpSp>
            <p:sp>
              <p:nvSpPr>
                <p:cNvPr id="130" name="Rectangle 67"/>
                <p:cNvSpPr>
                  <a:spLocks noChangeArrowheads="1"/>
                </p:cNvSpPr>
                <p:nvPr/>
              </p:nvSpPr>
              <p:spPr bwMode="auto">
                <a:xfrm>
                  <a:off x="3437902" y="956575"/>
                  <a:ext cx="801014" cy="332539"/>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Enable Production</a:t>
                  </a:r>
                </a:p>
              </p:txBody>
            </p:sp>
          </p:grpSp>
          <p:pic>
            <p:nvPicPr>
              <p:cNvPr id="22581" name="Pictur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2300" y="1439341"/>
                <a:ext cx="927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4" name="Straight Arrow Connector 123"/>
              <p:cNvCxnSpPr/>
              <p:nvPr/>
            </p:nvCxnSpPr>
            <p:spPr>
              <a:xfrm>
                <a:off x="6518708" y="1829325"/>
                <a:ext cx="454058" cy="317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flipV="1">
                <a:off x="7890408" y="1851560"/>
                <a:ext cx="190514" cy="1589"/>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2584" name="Picture 5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488" y="1439341"/>
                <a:ext cx="9271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7" name="Straight Arrow Connector 126"/>
              <p:cNvCxnSpPr/>
              <p:nvPr/>
            </p:nvCxnSpPr>
            <p:spPr>
              <a:xfrm>
                <a:off x="4997773" y="1848383"/>
                <a:ext cx="454058" cy="317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586" name="TextBox 127"/>
              <p:cNvSpPr txBox="1">
                <a:spLocks noChangeArrowheads="1"/>
              </p:cNvSpPr>
              <p:nvPr/>
            </p:nvSpPr>
            <p:spPr bwMode="auto">
              <a:xfrm>
                <a:off x="1605009" y="1074943"/>
                <a:ext cx="274454" cy="3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eaLnBrk="1" fontAlgn="base" hangingPunct="1">
                  <a:spcBef>
                    <a:spcPct val="0"/>
                  </a:spcBef>
                  <a:spcAft>
                    <a:spcPct val="0"/>
                  </a:spcAft>
                  <a:buFontTx/>
                  <a:buChar char="•"/>
                </a:pPr>
                <a:endParaRPr lang="en-US" sz="1400">
                  <a:solidFill>
                    <a:srgbClr val="1F497D"/>
                  </a:solidFill>
                  <a:latin typeface="Calibri" pitchFamily="34" charset="0"/>
                </a:endParaRPr>
              </a:p>
            </p:txBody>
          </p:sp>
        </p:grpSp>
      </p:grpSp>
      <p:sp>
        <p:nvSpPr>
          <p:cNvPr id="159" name="Rounded Rectangle 158"/>
          <p:cNvSpPr/>
          <p:nvPr/>
        </p:nvSpPr>
        <p:spPr bwMode="auto">
          <a:xfrm>
            <a:off x="350838" y="3395664"/>
            <a:ext cx="2203450"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60" name="Rounded Rectangle 159"/>
          <p:cNvSpPr/>
          <p:nvPr/>
        </p:nvSpPr>
        <p:spPr bwMode="auto">
          <a:xfrm>
            <a:off x="3724289" y="3408363"/>
            <a:ext cx="1014413"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62" name="Rounded Rectangle 161"/>
          <p:cNvSpPr/>
          <p:nvPr/>
        </p:nvSpPr>
        <p:spPr bwMode="auto">
          <a:xfrm>
            <a:off x="2633663" y="3408363"/>
            <a:ext cx="1016000"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63" name="Rounded Rectangle 162"/>
          <p:cNvSpPr/>
          <p:nvPr/>
        </p:nvSpPr>
        <p:spPr bwMode="auto">
          <a:xfrm>
            <a:off x="6794514" y="3362326"/>
            <a:ext cx="981075"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64" name="Rounded Rectangle 163"/>
          <p:cNvSpPr/>
          <p:nvPr/>
        </p:nvSpPr>
        <p:spPr bwMode="auto">
          <a:xfrm>
            <a:off x="4862513" y="3386139"/>
            <a:ext cx="944562"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65" name="Rectangle 67"/>
          <p:cNvSpPr>
            <a:spLocks noChangeArrowheads="1"/>
          </p:cNvSpPr>
          <p:nvPr/>
        </p:nvSpPr>
        <p:spPr bwMode="auto">
          <a:xfrm>
            <a:off x="4930775" y="3484571"/>
            <a:ext cx="806450" cy="664797"/>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FAA &amp; Defense: C/Q Fuel testing</a:t>
            </a:r>
          </a:p>
        </p:txBody>
      </p:sp>
      <p:sp>
        <p:nvSpPr>
          <p:cNvPr id="166" name="Rectangle 67"/>
          <p:cNvSpPr>
            <a:spLocks noChangeArrowheads="1"/>
          </p:cNvSpPr>
          <p:nvPr/>
        </p:nvSpPr>
        <p:spPr bwMode="auto">
          <a:xfrm>
            <a:off x="6891338" y="3448062"/>
            <a:ext cx="800100" cy="1329595"/>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Agriculture, Navy, &amp; Energy: Defense Production Act and </a:t>
            </a:r>
            <a:r>
              <a:rPr lang="en-US" sz="1200" dirty="0" err="1">
                <a:solidFill>
                  <a:srgbClr val="000000"/>
                </a:solidFill>
                <a:ea typeface="ヒラギノ角ゴ Pro W6" charset="-128"/>
              </a:rPr>
              <a:t>Biorefinery</a:t>
            </a:r>
            <a:r>
              <a:rPr lang="en-US" sz="1200" dirty="0">
                <a:solidFill>
                  <a:srgbClr val="000000"/>
                </a:solidFill>
                <a:ea typeface="ヒラギノ角ゴ Pro W6" charset="-128"/>
              </a:rPr>
              <a:t> Program</a:t>
            </a:r>
          </a:p>
        </p:txBody>
      </p:sp>
      <p:sp>
        <p:nvSpPr>
          <p:cNvPr id="167" name="Rounded Rectangle 166"/>
          <p:cNvSpPr/>
          <p:nvPr/>
        </p:nvSpPr>
        <p:spPr bwMode="auto">
          <a:xfrm>
            <a:off x="7870839" y="3382963"/>
            <a:ext cx="1012825"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68" name="Rectangle 67"/>
          <p:cNvSpPr>
            <a:spLocks noChangeArrowheads="1"/>
          </p:cNvSpPr>
          <p:nvPr/>
        </p:nvSpPr>
        <p:spPr bwMode="auto">
          <a:xfrm>
            <a:off x="7988300" y="3465515"/>
            <a:ext cx="800100" cy="664797"/>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Defense &amp; Airlines: fuel purchase</a:t>
            </a:r>
          </a:p>
        </p:txBody>
      </p:sp>
      <p:sp>
        <p:nvSpPr>
          <p:cNvPr id="169" name="Rectangle 67"/>
          <p:cNvSpPr>
            <a:spLocks noChangeArrowheads="1"/>
          </p:cNvSpPr>
          <p:nvPr/>
        </p:nvSpPr>
        <p:spPr bwMode="auto">
          <a:xfrm>
            <a:off x="3810000" y="3525839"/>
            <a:ext cx="800100" cy="498598"/>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Agriculture&amp; Energy: R&amp;D grants</a:t>
            </a:r>
          </a:p>
        </p:txBody>
      </p:sp>
      <p:sp>
        <p:nvSpPr>
          <p:cNvPr id="170" name="Rectangle 67"/>
          <p:cNvSpPr>
            <a:spLocks noChangeArrowheads="1"/>
          </p:cNvSpPr>
          <p:nvPr/>
        </p:nvSpPr>
        <p:spPr bwMode="auto">
          <a:xfrm>
            <a:off x="2730500" y="3557590"/>
            <a:ext cx="800100" cy="498598"/>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Energy &amp; Defense: R&amp;D grants</a:t>
            </a:r>
          </a:p>
        </p:txBody>
      </p:sp>
      <p:sp>
        <p:nvSpPr>
          <p:cNvPr id="171" name="Rectangle 67"/>
          <p:cNvSpPr>
            <a:spLocks noChangeArrowheads="1"/>
          </p:cNvSpPr>
          <p:nvPr/>
        </p:nvSpPr>
        <p:spPr bwMode="auto">
          <a:xfrm>
            <a:off x="501660" y="3522664"/>
            <a:ext cx="1895475" cy="498598"/>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Agriculture: Biomass Crop  Assistance Program &amp; Crop Insurance Program</a:t>
            </a:r>
          </a:p>
        </p:txBody>
      </p:sp>
      <p:sp>
        <p:nvSpPr>
          <p:cNvPr id="172" name="Rounded Rectangle 171"/>
          <p:cNvSpPr/>
          <p:nvPr/>
        </p:nvSpPr>
        <p:spPr bwMode="auto">
          <a:xfrm>
            <a:off x="5849949" y="3371850"/>
            <a:ext cx="904875"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73" name="Rectangle 67"/>
          <p:cNvSpPr>
            <a:spLocks noChangeArrowheads="1"/>
          </p:cNvSpPr>
          <p:nvPr/>
        </p:nvSpPr>
        <p:spPr bwMode="auto">
          <a:xfrm>
            <a:off x="5945188" y="3432183"/>
            <a:ext cx="766762" cy="830997"/>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FAA, Defense, &amp; NASA: </a:t>
            </a:r>
            <a:r>
              <a:rPr lang="en-US" sz="1200" dirty="0" err="1">
                <a:solidFill>
                  <a:srgbClr val="000000"/>
                </a:solidFill>
                <a:ea typeface="ヒラギノ角ゴ Pro W6" charset="-128"/>
              </a:rPr>
              <a:t>Enviro</a:t>
            </a:r>
            <a:r>
              <a:rPr lang="en-US" sz="1200" dirty="0">
                <a:solidFill>
                  <a:srgbClr val="000000"/>
                </a:solidFill>
                <a:ea typeface="ヒラギノ角ゴ Pro W6" charset="-128"/>
              </a:rPr>
              <a:t> Analysis</a:t>
            </a:r>
          </a:p>
        </p:txBody>
      </p:sp>
      <p:grpSp>
        <p:nvGrpSpPr>
          <p:cNvPr id="22" name="Group 21"/>
          <p:cNvGrpSpPr/>
          <p:nvPr/>
        </p:nvGrpSpPr>
        <p:grpSpPr>
          <a:xfrm>
            <a:off x="330854" y="4272269"/>
            <a:ext cx="2203966" cy="510778"/>
            <a:chOff x="318821" y="3261645"/>
            <a:chExt cx="2203966" cy="510779"/>
          </a:xfrm>
          <a:solidFill>
            <a:schemeClr val="bg1">
              <a:lumMod val="85000"/>
            </a:schemeClr>
          </a:solidFill>
        </p:grpSpPr>
        <p:sp>
          <p:nvSpPr>
            <p:cNvPr id="174" name="Rounded Rectangle 173"/>
            <p:cNvSpPr/>
            <p:nvPr/>
          </p:nvSpPr>
          <p:spPr bwMode="auto">
            <a:xfrm>
              <a:off x="318821" y="3261645"/>
              <a:ext cx="2203966" cy="510779"/>
            </a:xfrm>
            <a:prstGeom prst="roundRect">
              <a:avLst/>
            </a:prstGeom>
            <a:grp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75" name="Rectangle 67"/>
            <p:cNvSpPr>
              <a:spLocks noChangeArrowheads="1"/>
            </p:cNvSpPr>
            <p:nvPr/>
          </p:nvSpPr>
          <p:spPr bwMode="auto">
            <a:xfrm>
              <a:off x="458241" y="3363812"/>
              <a:ext cx="1896269" cy="332400"/>
            </a:xfrm>
            <a:prstGeom prst="rect">
              <a:avLst/>
            </a:prstGeom>
            <a:grp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Agriculture: Feedstock Development Center Grants</a:t>
              </a:r>
            </a:p>
          </p:txBody>
        </p:sp>
      </p:grpSp>
      <p:sp>
        <p:nvSpPr>
          <p:cNvPr id="179" name="Rounded Rectangle 178"/>
          <p:cNvSpPr/>
          <p:nvPr/>
        </p:nvSpPr>
        <p:spPr bwMode="auto">
          <a:xfrm>
            <a:off x="6797687" y="4924426"/>
            <a:ext cx="982663"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180" name="Rectangle 67"/>
          <p:cNvSpPr>
            <a:spLocks noChangeArrowheads="1"/>
          </p:cNvSpPr>
          <p:nvPr/>
        </p:nvSpPr>
        <p:spPr bwMode="auto">
          <a:xfrm>
            <a:off x="6883400" y="4992697"/>
            <a:ext cx="800100" cy="664797"/>
          </a:xfrm>
          <a:prstGeom prst="rect">
            <a:avLst/>
          </a:prstGeom>
          <a:noFill/>
          <a:ln>
            <a:noFill/>
          </a:ln>
          <a:extLst/>
        </p:spPr>
        <p:txBody>
          <a:bodyPr lIns="0" tIns="0" rIns="0" bIns="0">
            <a:spAutoFit/>
          </a:bodyPr>
          <a:lstStyle/>
          <a:p>
            <a:pPr algn="ctr" fontAlgn="base">
              <a:lnSpc>
                <a:spcPct val="90000"/>
              </a:lnSpc>
              <a:spcBef>
                <a:spcPct val="0"/>
              </a:spcBef>
              <a:spcAft>
                <a:spcPct val="0"/>
              </a:spcAft>
              <a:defRPr/>
            </a:pPr>
            <a:r>
              <a:rPr lang="en-US" sz="1200" dirty="0">
                <a:solidFill>
                  <a:srgbClr val="000000"/>
                </a:solidFill>
                <a:ea typeface="ヒラギノ角ゴ Pro W6" charset="-128"/>
              </a:rPr>
              <a:t>EPA: Renewable Fuel Standard</a:t>
            </a:r>
          </a:p>
        </p:txBody>
      </p:sp>
      <p:pic>
        <p:nvPicPr>
          <p:cNvPr id="22549" name="Picture 11" descr="C:\Documents and Settings\Nathan Brown\USERDATA1\My Pictures\logos\usda-logo_for_we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088" y="5184775"/>
            <a:ext cx="7429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6" descr="C:\Documents and Settings\Nathan Brown\USERDATA1\My Pictures\logos\New_DOE_Logo_Emblem_Only.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3322" y="5168910"/>
            <a:ext cx="57943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8" descr="C:\Documents and Settings\Nathan Brown\USERDATA1\My Pictures\logos\thumbnailCAVZFHP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8480" y="5168909"/>
            <a:ext cx="5810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 name="Rounded Rectangle 185"/>
          <p:cNvSpPr/>
          <p:nvPr/>
        </p:nvSpPr>
        <p:spPr bwMode="auto">
          <a:xfrm>
            <a:off x="7878777" y="4281488"/>
            <a:ext cx="1012825" cy="510778"/>
          </a:xfrm>
          <a:prstGeom prst="roundRect">
            <a:avLst/>
          </a:prstGeom>
          <a:solidFill>
            <a:schemeClr val="bg1">
              <a:lumMod val="85000"/>
            </a:schemeClr>
          </a:solidFill>
          <a:ln>
            <a:solidFill>
              <a:schemeClr val="tx1"/>
            </a:solidFill>
          </a:ln>
          <a:effectLst/>
          <a:extLst/>
        </p:spPr>
        <p:txBody>
          <a:bodyPr>
            <a:spAutoFit/>
          </a:bodyPr>
          <a:lstStyle/>
          <a:p>
            <a:pPr fontAlgn="base">
              <a:spcBef>
                <a:spcPct val="50000"/>
              </a:spcBef>
              <a:spcAft>
                <a:spcPct val="0"/>
              </a:spcAft>
              <a:buFontTx/>
              <a:buChar char="•"/>
              <a:defRPr/>
            </a:pPr>
            <a:endParaRPr lang="en-US" sz="2400">
              <a:solidFill>
                <a:srgbClr val="000000"/>
              </a:solidFill>
            </a:endParaRPr>
          </a:p>
        </p:txBody>
      </p:sp>
      <p:sp>
        <p:nvSpPr>
          <p:cNvPr id="22553" name="Rectangle 67"/>
          <p:cNvSpPr>
            <a:spLocks noChangeArrowheads="1"/>
          </p:cNvSpPr>
          <p:nvPr/>
        </p:nvSpPr>
        <p:spPr bwMode="auto">
          <a:xfrm>
            <a:off x="7996238" y="4340225"/>
            <a:ext cx="800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fontAlgn="base">
              <a:spcBef>
                <a:spcPct val="0"/>
              </a:spcBef>
              <a:spcAft>
                <a:spcPct val="0"/>
              </a:spcAft>
            </a:pPr>
            <a:r>
              <a:rPr lang="en-US" sz="1200" dirty="0">
                <a:solidFill>
                  <a:srgbClr val="000000"/>
                </a:solidFill>
              </a:rPr>
              <a:t>FAA: Guidance for Airports</a:t>
            </a:r>
          </a:p>
        </p:txBody>
      </p:sp>
      <p:pic>
        <p:nvPicPr>
          <p:cNvPr id="22554" name="Picture 9" descr="C:\Documents and Settings\Nathan Brown\USERDATA1\My Pictures\logos\thumbnailCAMPSJGZ.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10944" y="4374451"/>
            <a:ext cx="647700"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5" descr="C:\Documents and Settings\Nathan Brown\USERDATA1\My Pictures\FAA\FAA_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1263" y="5167313"/>
            <a:ext cx="584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7" descr="C:\Documents and Settings\Nathan Brown\USERDATA1\My Pictures\logos\thumbnailCAL5RGZL.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55952" y="5202247"/>
            <a:ext cx="6762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6" descr="C:\Documents and Settings\Nathan Brown\USERDATA1\My Pictures\logos\thumbnailCAUL2AR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25703" y="5202247"/>
            <a:ext cx="56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8" name="Rectangle 196"/>
          <p:cNvSpPr>
            <a:spLocks noChangeArrowheads="1"/>
          </p:cNvSpPr>
          <p:nvPr/>
        </p:nvSpPr>
        <p:spPr bwMode="auto">
          <a:xfrm>
            <a:off x="866776" y="679460"/>
            <a:ext cx="7891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400" i="1" dirty="0">
                <a:solidFill>
                  <a:srgbClr val="000000"/>
                </a:solidFill>
              </a:rPr>
              <a:t>	Facilitating Deployment and Investment</a:t>
            </a:r>
            <a:endParaRPr lang="en-US" sz="2400" b="1" i="1" dirty="0">
              <a:solidFill>
                <a:srgbClr val="000000"/>
              </a:solidFill>
            </a:endParaRPr>
          </a:p>
        </p:txBody>
      </p:sp>
      <p:pic>
        <p:nvPicPr>
          <p:cNvPr id="22561" name="Picture 90" descr="Department of Commerce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13263" y="5213359"/>
            <a:ext cx="5810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92" descr="ANd9GcRiDNl6qo81jDmLmyl7iso4bguS6KDNxZa9NGckZnt2YaF-qa52_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76832" y="5165734"/>
            <a:ext cx="6334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2" descr="http://ascent.aero/images/ascent-logo-full-blue.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25210" y="4445693"/>
            <a:ext cx="754330" cy="473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3849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bwMode="auto">
          <a:xfrm>
            <a:off x="228600" y="152400"/>
            <a:ext cx="86868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dirty="0" smtClean="0">
                <a:latin typeface="Helvetica" pitchFamily="84" charset="0"/>
                <a:ea typeface="ＭＳ Ｐゴシック" pitchFamily="84" charset="-128"/>
              </a:rPr>
              <a:t>Commercial Aviation Alternative Fuels Initiative</a:t>
            </a:r>
          </a:p>
        </p:txBody>
      </p:sp>
      <p:sp>
        <p:nvSpPr>
          <p:cNvPr id="50177" name="Content Placeholder 2"/>
          <p:cNvSpPr>
            <a:spLocks noGrp="1"/>
          </p:cNvSpPr>
          <p:nvPr>
            <p:ph idx="1"/>
          </p:nvPr>
        </p:nvSpPr>
        <p:spPr bwMode="auto">
          <a:xfrm>
            <a:off x="152400" y="795220"/>
            <a:ext cx="7885814" cy="35911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b="0" dirty="0" smtClean="0">
                <a:ea typeface="ＭＳ Ｐゴシック" pitchFamily="84" charset="-128"/>
              </a:rPr>
              <a:t>Public-Private coalition for commercial </a:t>
            </a:r>
            <a:r>
              <a:rPr lang="en-US" sz="2400" b="0" dirty="0">
                <a:ea typeface="ＭＳ Ｐゴシック" pitchFamily="84" charset="-128"/>
              </a:rPr>
              <a:t>aviation </a:t>
            </a:r>
            <a:r>
              <a:rPr lang="en-US" sz="2400" b="0" dirty="0" smtClean="0">
                <a:ea typeface="ＭＳ Ｐゴシック" pitchFamily="84" charset="-128"/>
              </a:rPr>
              <a:t>to engage the emerging </a:t>
            </a:r>
            <a:r>
              <a:rPr lang="en-US" sz="2400" b="0" dirty="0">
                <a:ea typeface="ＭＳ Ｐゴシック" pitchFamily="84" charset="-128"/>
              </a:rPr>
              <a:t>alternative fuels industry</a:t>
            </a:r>
          </a:p>
          <a:p>
            <a:r>
              <a:rPr lang="en-US" sz="2400" b="0" dirty="0" smtClean="0"/>
              <a:t>Coordinate development </a:t>
            </a:r>
            <a:r>
              <a:rPr lang="en-US" sz="2400" b="0" dirty="0"/>
              <a:t>of </a:t>
            </a:r>
            <a:r>
              <a:rPr lang="en-US" sz="2400" b="0" dirty="0" smtClean="0"/>
              <a:t>alt </a:t>
            </a:r>
            <a:r>
              <a:rPr lang="en-US" sz="2400" b="0" dirty="0"/>
              <a:t>jet </a:t>
            </a:r>
            <a:r>
              <a:rPr lang="en-US" sz="2400" b="0" dirty="0" smtClean="0"/>
              <a:t>fuels:</a:t>
            </a:r>
          </a:p>
          <a:p>
            <a:pPr lvl="1"/>
            <a:r>
              <a:rPr lang="en-US" sz="1800" b="0" dirty="0" smtClean="0"/>
              <a:t>Equivalent safety/performance (drop-in)</a:t>
            </a:r>
          </a:p>
          <a:p>
            <a:pPr lvl="1"/>
            <a:r>
              <a:rPr lang="en-US" sz="1800" b="0" dirty="0" smtClean="0"/>
              <a:t>Comparable</a:t>
            </a:r>
            <a:r>
              <a:rPr lang="en-US" sz="1800" b="0" dirty="0"/>
              <a:t> cost </a:t>
            </a:r>
            <a:endParaRPr lang="en-US" sz="1800" b="0" dirty="0" smtClean="0"/>
          </a:p>
          <a:p>
            <a:pPr lvl="1"/>
            <a:r>
              <a:rPr lang="en-US" sz="1800" b="0" dirty="0" smtClean="0"/>
              <a:t>Environmental improvement</a:t>
            </a:r>
          </a:p>
          <a:p>
            <a:pPr lvl="1"/>
            <a:r>
              <a:rPr lang="en-US" sz="1800" dirty="0" smtClean="0"/>
              <a:t>Security of Energy supply</a:t>
            </a:r>
            <a:endParaRPr lang="en-US" sz="1800" b="0" dirty="0" smtClean="0"/>
          </a:p>
          <a:p>
            <a:r>
              <a:rPr lang="en-US" sz="2400" b="0" dirty="0" smtClean="0">
                <a:ea typeface="ＭＳ Ｐゴシック" pitchFamily="-109" charset="-128"/>
                <a:cs typeface="Calibri" pitchFamily="34" charset="0"/>
              </a:rPr>
              <a:t>Four teams for key issues:</a:t>
            </a:r>
          </a:p>
          <a:p>
            <a:pPr lvl="1"/>
            <a:r>
              <a:rPr lang="en-US" sz="1800" dirty="0" smtClean="0">
                <a:ea typeface="ＭＳ Ｐゴシック" pitchFamily="-109" charset="-128"/>
                <a:cs typeface="Calibri" pitchFamily="34" charset="0"/>
              </a:rPr>
              <a:t>Environment Team</a:t>
            </a:r>
          </a:p>
          <a:p>
            <a:pPr lvl="1"/>
            <a:r>
              <a:rPr lang="en-US" sz="1800" b="0" dirty="0" smtClean="0">
                <a:ea typeface="ＭＳ Ｐゴシック" pitchFamily="-109" charset="-128"/>
                <a:cs typeface="Calibri" pitchFamily="34" charset="0"/>
              </a:rPr>
              <a:t>Certification-Qualification Team</a:t>
            </a:r>
          </a:p>
          <a:p>
            <a:pPr lvl="1"/>
            <a:r>
              <a:rPr lang="en-US" sz="1800" dirty="0" smtClean="0">
                <a:ea typeface="ＭＳ Ｐゴシック" pitchFamily="-109" charset="-128"/>
                <a:cs typeface="Calibri" pitchFamily="34" charset="0"/>
              </a:rPr>
              <a:t>R&amp;D Team</a:t>
            </a:r>
          </a:p>
          <a:p>
            <a:pPr lvl="1"/>
            <a:r>
              <a:rPr lang="en-US" sz="1800" b="0" dirty="0" smtClean="0">
                <a:ea typeface="ＭＳ Ｐゴシック" pitchFamily="-109" charset="-128"/>
                <a:cs typeface="Calibri" pitchFamily="34" charset="0"/>
              </a:rPr>
              <a:t>Business Team </a:t>
            </a:r>
          </a:p>
          <a:p>
            <a:r>
              <a:rPr lang="en-US" sz="2400" b="0" dirty="0" smtClean="0">
                <a:ea typeface="ＭＳ Ｐゴシック" pitchFamily="-109" charset="-128"/>
                <a:cs typeface="Calibri" pitchFamily="34" charset="0"/>
              </a:rPr>
              <a:t>State and Regional Support</a:t>
            </a:r>
          </a:p>
          <a:p>
            <a:r>
              <a:rPr lang="en-US" sz="2400" b="0" dirty="0" smtClean="0">
                <a:ea typeface="ＭＳ Ｐゴシック" pitchFamily="-109" charset="-128"/>
                <a:cs typeface="Calibri" pitchFamily="34" charset="0"/>
              </a:rPr>
              <a:t>International Cooperation</a:t>
            </a:r>
            <a:endParaRPr lang="en-US" sz="2400" b="0" dirty="0">
              <a:ea typeface="ＭＳ Ｐゴシック" pitchFamily="-109" charset="-128"/>
              <a:cs typeface="Calibri" pitchFamily="34" charset="0"/>
            </a:endParaRPr>
          </a:p>
          <a:p>
            <a:endParaRPr lang="en-US" sz="2400" b="0" dirty="0" smtClean="0">
              <a:latin typeface="Helvetica" pitchFamily="84" charset="0"/>
              <a:ea typeface="ＭＳ Ｐゴシック" pitchFamily="84" charset="-128"/>
            </a:endParaRPr>
          </a:p>
          <a:p>
            <a:endParaRPr lang="en-US" sz="2400" b="0" dirty="0" smtClean="0">
              <a:latin typeface="Helvetica" pitchFamily="84" charset="0"/>
              <a:ea typeface="ＭＳ Ｐゴシック" pitchFamily="84" charset="-128"/>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26919"/>
            <a:ext cx="2055628" cy="205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180" y="4618407"/>
            <a:ext cx="8001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C:\Documents and Settings\Nathan Brown\USERDATA1\My Pictures\FAA\FAA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1781" y="1665178"/>
            <a:ext cx="9429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9295" y="2726921"/>
            <a:ext cx="1031875" cy="60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6368" y="3412170"/>
            <a:ext cx="1193800" cy="98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90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CECOS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FC Division Director’s Meeting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9900"/>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Arial" charset="0"/>
            <a:cs typeface="Times New Roman" pitchFamily="18" charset="0"/>
          </a:defRPr>
        </a:defPPr>
      </a:lstStyle>
    </a:spDef>
    <a:lnDef>
      <a:spPr bwMode="auto">
        <a:xfrm>
          <a:off x="0" y="0"/>
          <a:ext cx="1" cy="1"/>
        </a:xfrm>
        <a:custGeom>
          <a:avLst/>
          <a:gdLst/>
          <a:ahLst/>
          <a:cxnLst/>
          <a:rect l="0" t="0" r="0" b="0"/>
          <a:pathLst/>
        </a:custGeom>
        <a:solidFill>
          <a:srgbClr val="009900"/>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Arial" charset="0"/>
            <a:cs typeface="Times New Roman" pitchFamily="18" charset="0"/>
          </a:defRPr>
        </a:defPPr>
      </a:lstStyle>
    </a:lnDef>
  </a:objectDefaults>
  <a:extraClrSchemeLst>
    <a:extraClrScheme>
      <a:clrScheme name="FFC Division Director’s Meeting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FC Division Director’s Meeting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FFC Division Director’s Meeting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FC Division Director’s Meeting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FC Division Director’s Meeting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FC Division Director’s Meeting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FFC Division Director’s Meeting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FFC Division Director’s Meeting template 8">
        <a:dk1>
          <a:srgbClr val="000000"/>
        </a:dk1>
        <a:lt1>
          <a:srgbClr val="DDDDDD"/>
        </a:lt1>
        <a:dk2>
          <a:srgbClr val="000000"/>
        </a:dk2>
        <a:lt2>
          <a:srgbClr val="919191"/>
        </a:lt2>
        <a:accent1>
          <a:srgbClr val="2717F5"/>
        </a:accent1>
        <a:accent2>
          <a:srgbClr val="1524E9"/>
        </a:accent2>
        <a:accent3>
          <a:srgbClr val="EBEBEB"/>
        </a:accent3>
        <a:accent4>
          <a:srgbClr val="000000"/>
        </a:accent4>
        <a:accent5>
          <a:srgbClr val="ACABF9"/>
        </a:accent5>
        <a:accent6>
          <a:srgbClr val="1220D3"/>
        </a:accent6>
        <a:hlink>
          <a:srgbClr val="FC0128"/>
        </a:hlink>
        <a:folHlink>
          <a:srgbClr val="CECECE"/>
        </a:folHlink>
      </a:clrScheme>
      <a:clrMap bg1="lt1" tx1="dk1" bg2="lt2" tx2="dk2" accent1="accent1" accent2="accent2" accent3="accent3" accent4="accent4" accent5="accent5" accent6="accent6" hlink="hlink" folHlink="folHlink"/>
    </a:extraClrScheme>
    <a:extraClrScheme>
      <a:clrScheme name="FFC Division Director’s Meeting template 9">
        <a:dk1>
          <a:srgbClr val="000000"/>
        </a:dk1>
        <a:lt1>
          <a:srgbClr val="FFFFFF"/>
        </a:lt1>
        <a:dk2>
          <a:srgbClr val="000000"/>
        </a:dk2>
        <a:lt2>
          <a:srgbClr val="919191"/>
        </a:lt2>
        <a:accent1>
          <a:srgbClr val="2717F5"/>
        </a:accent1>
        <a:accent2>
          <a:srgbClr val="00CC99"/>
        </a:accent2>
        <a:accent3>
          <a:srgbClr val="FFFFFF"/>
        </a:accent3>
        <a:accent4>
          <a:srgbClr val="000000"/>
        </a:accent4>
        <a:accent5>
          <a:srgbClr val="ACABF9"/>
        </a:accent5>
        <a:accent6>
          <a:srgbClr val="00B98A"/>
        </a:accent6>
        <a:hlink>
          <a:srgbClr val="FC0128"/>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ERE Black">
  <a:themeElements>
    <a:clrScheme name="EERE 2012-2">
      <a:dk1>
        <a:srgbClr val="50565C"/>
      </a:dk1>
      <a:lt1>
        <a:sysClr val="window" lastClr="FFFFFF"/>
      </a:lt1>
      <a:dk2>
        <a:srgbClr val="6A737B"/>
      </a:dk2>
      <a:lt2>
        <a:srgbClr val="EEECE1"/>
      </a:lt2>
      <a:accent1>
        <a:srgbClr val="7AC143"/>
      </a:accent1>
      <a:accent2>
        <a:srgbClr val="FFD200"/>
      </a:accent2>
      <a:accent3>
        <a:srgbClr val="00A4E4"/>
      </a:accent3>
      <a:accent4>
        <a:srgbClr val="00425D"/>
      </a:accent4>
      <a:accent5>
        <a:srgbClr val="00853F"/>
      </a:accent5>
      <a:accent6>
        <a:srgbClr val="F58025"/>
      </a:accent6>
      <a:hlink>
        <a:srgbClr val="006892"/>
      </a:hlink>
      <a:folHlink>
        <a:srgbClr val="6A73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rmAutofit fontScale="85000" lnSpcReduction="10000"/>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2323" b="1" i="0" u="none" strike="noStrike" kern="1200" cap="none" spc="0" normalizeH="0" baseline="0" noProof="0" dirty="0" smtClean="0">
            <a:ln>
              <a:noFill/>
            </a:ln>
            <a:solidFill>
              <a:srgbClr val="FFFFFF"/>
            </a:solidFill>
            <a:effectLst/>
            <a:uLnTx/>
            <a:uFillTx/>
            <a:latin typeface="Arial Narrow"/>
            <a:ea typeface="+mn-ea"/>
            <a:cs typeface="Arial Narrow"/>
          </a:defRPr>
        </a:defPPr>
      </a:lstStyle>
    </a:txDef>
  </a:objectDefaults>
  <a:extraClrSchemeLst/>
</a:theme>
</file>

<file path=ppt/theme/theme8.xml><?xml version="1.0" encoding="utf-8"?>
<a:theme xmlns:a="http://schemas.openxmlformats.org/drawingml/2006/main" name="PPT Template_EERE_External2_BETO">
  <a:themeElements>
    <a:clrScheme name="EEREColors">
      <a:dk1>
        <a:srgbClr val="4C4C4C"/>
      </a:dk1>
      <a:lt1>
        <a:sysClr val="window" lastClr="FFFFFF"/>
      </a:lt1>
      <a:dk2>
        <a:srgbClr val="666666"/>
      </a:dk2>
      <a:lt2>
        <a:srgbClr val="EEECE1"/>
      </a:lt2>
      <a:accent1>
        <a:srgbClr val="99CC33"/>
      </a:accent1>
      <a:accent2>
        <a:srgbClr val="FFCC00"/>
      </a:accent2>
      <a:accent3>
        <a:srgbClr val="0099CC"/>
      </a:accent3>
      <a:accent4>
        <a:srgbClr val="006699"/>
      </a:accent4>
      <a:accent5>
        <a:srgbClr val="006633"/>
      </a:accent5>
      <a:accent6>
        <a:srgbClr val="FF9933"/>
      </a:accent6>
      <a:hlink>
        <a:srgbClr val="006699"/>
      </a:hlink>
      <a:folHlink>
        <a:srgbClr val="6666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5257</Words>
  <Application>Microsoft Office PowerPoint</Application>
  <PresentationFormat>On-screen Show (4:3)</PresentationFormat>
  <Paragraphs>666</Paragraphs>
  <Slides>53</Slides>
  <Notes>34</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53</vt:i4>
      </vt:variant>
    </vt:vector>
  </HeadingPairs>
  <TitlesOfParts>
    <vt:vector size="75" baseType="lpstr">
      <vt:lpstr>ＭＳ Ｐゴシック</vt:lpstr>
      <vt:lpstr>宋体</vt:lpstr>
      <vt:lpstr>Arial</vt:lpstr>
      <vt:lpstr>Arial Narrow</vt:lpstr>
      <vt:lpstr>Calibri</vt:lpstr>
      <vt:lpstr>Courier New</vt:lpstr>
      <vt:lpstr>Gotham Light</vt:lpstr>
      <vt:lpstr>Helvetica</vt:lpstr>
      <vt:lpstr>Tahoma</vt:lpstr>
      <vt:lpstr>Times</vt:lpstr>
      <vt:lpstr>Times New Roman</vt:lpstr>
      <vt:lpstr>Wingdings</vt:lpstr>
      <vt:lpstr>ヒラギノ明朝 ProN W6</vt:lpstr>
      <vt:lpstr>ヒラギノ角ゴ Pro W6</vt:lpstr>
      <vt:lpstr>Office Theme</vt:lpstr>
      <vt:lpstr>3_Custom Design</vt:lpstr>
      <vt:lpstr>1_Custom Design</vt:lpstr>
      <vt:lpstr>1_Office Theme</vt:lpstr>
      <vt:lpstr>CECOS 1</vt:lpstr>
      <vt:lpstr>Default Design</vt:lpstr>
      <vt:lpstr>2_EERE Black</vt:lpstr>
      <vt:lpstr>PPT Template_EERE_External2_BETO</vt:lpstr>
      <vt:lpstr>PowerPoint Presentation</vt:lpstr>
      <vt:lpstr>PowerPoint Presentation</vt:lpstr>
      <vt:lpstr>Overview of FAA Alternative Jet Fuel Efforts</vt:lpstr>
      <vt:lpstr>Aviation Environmental Challenges </vt:lpstr>
      <vt:lpstr>PowerPoint Presentation</vt:lpstr>
      <vt:lpstr>Challenges for Sustainable Alternative Fuels</vt:lpstr>
      <vt:lpstr>Current FAA Alternative Jet Fuel Activities</vt:lpstr>
      <vt:lpstr>Coordinating Agency Efforts across Supply Chain</vt:lpstr>
      <vt:lpstr>Commercial Aviation Alternative Fuels Initiative</vt:lpstr>
      <vt:lpstr>International Engagement</vt:lpstr>
      <vt:lpstr>New FAA Programs</vt:lpstr>
      <vt:lpstr>PowerPoint Presentation</vt:lpstr>
      <vt:lpstr>PowerPoint Presentation</vt:lpstr>
      <vt:lpstr>USDA – Activities Update</vt:lpstr>
      <vt:lpstr>PowerPoint Presentation</vt:lpstr>
      <vt:lpstr>USDA Efforts</vt:lpstr>
      <vt:lpstr>USDA Research Efforts</vt:lpstr>
      <vt:lpstr>PowerPoint Presentation</vt:lpstr>
      <vt:lpstr>USDA Research Efforts</vt:lpstr>
      <vt:lpstr>Northwest Advanced Renewables Alliance (NARA): New Vista for Green Fuels, Chemicals, and Products  </vt:lpstr>
      <vt:lpstr>USDA Programs </vt:lpstr>
      <vt:lpstr>Section 9003 - Biorefinery Assistance Program  Investments in “First of its kind” commercial production</vt:lpstr>
      <vt:lpstr>USDA Partnerships</vt:lpstr>
      <vt:lpstr>USDA Partnerships - continued</vt:lpstr>
      <vt:lpstr>THANK YOU</vt:lpstr>
      <vt:lpstr>PowerPoint Presentation</vt:lpstr>
      <vt:lpstr>PowerPoint Presentation</vt:lpstr>
      <vt:lpstr>The Clean Energy Race: In It to Win It</vt:lpstr>
      <vt:lpstr>Bioenergy Technologies Office </vt:lpstr>
      <vt:lpstr>Bioenergy Technologies Office Overview (BETO)</vt:lpstr>
      <vt:lpstr>BETO’s Role</vt:lpstr>
      <vt:lpstr>Innovation is Challenging and Involves Risks</vt:lpstr>
      <vt:lpstr>BETO IBR Portfolio and Hydrocarbon Fuels</vt:lpstr>
      <vt:lpstr>Aviation Biofuels</vt:lpstr>
      <vt:lpstr>Natural Gas</vt:lpstr>
      <vt:lpstr>Demonstration and Deployment Workshop</vt:lpstr>
      <vt:lpstr>FY2014 Priorities  </vt:lpstr>
      <vt:lpstr>Backup Slides</vt:lpstr>
      <vt:lpstr>Bioenergy Technologies Office Awards</vt:lpstr>
      <vt:lpstr>Next Steps: Technology Pathways Development</vt:lpstr>
      <vt:lpstr>PowerPoint Presentation</vt:lpstr>
      <vt:lpstr>Aviation Biofuels Workshop Summary</vt:lpstr>
      <vt:lpstr>PowerPoint Presentation</vt:lpstr>
      <vt:lpstr>PowerPoint Presentation</vt:lpstr>
      <vt:lpstr>PowerPoint Presentation</vt:lpstr>
      <vt:lpstr>DPA Title III Advanced Drop-In Biofuels Production Project</vt:lpstr>
      <vt:lpstr>Farm to Fleet Biofuels Initiative</vt:lpstr>
      <vt:lpstr>PowerPoint Presentation</vt:lpstr>
      <vt:lpstr>Farm to Fleet Biofuels Initiative</vt:lpstr>
      <vt:lpstr>Farm to Fleet Industry Day</vt:lpstr>
      <vt:lpstr>Farm to Fleet Industry Day</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carolel</dc:creator>
  <cp:lastModifiedBy>Danny Maksad</cp:lastModifiedBy>
  <cp:revision>18</cp:revision>
  <dcterms:created xsi:type="dcterms:W3CDTF">2011-11-23T16:12:52Z</dcterms:created>
  <dcterms:modified xsi:type="dcterms:W3CDTF">2014-02-10T20:08:33Z</dcterms:modified>
</cp:coreProperties>
</file>